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6"/>
  </p:notesMasterIdLst>
  <p:sldIdLst>
    <p:sldId id="256" r:id="rId2"/>
    <p:sldId id="257" r:id="rId3"/>
    <p:sldId id="261" r:id="rId4"/>
    <p:sldId id="262" r:id="rId5"/>
    <p:sldId id="258" r:id="rId6"/>
    <p:sldId id="277" r:id="rId7"/>
    <p:sldId id="287" r:id="rId8"/>
    <p:sldId id="271" r:id="rId9"/>
    <p:sldId id="259" r:id="rId10"/>
    <p:sldId id="260" r:id="rId11"/>
    <p:sldId id="276" r:id="rId12"/>
    <p:sldId id="273" r:id="rId13"/>
    <p:sldId id="274" r:id="rId14"/>
    <p:sldId id="275" r:id="rId15"/>
    <p:sldId id="288" r:id="rId16"/>
    <p:sldId id="272" r:id="rId17"/>
    <p:sldId id="264" r:id="rId18"/>
    <p:sldId id="263" r:id="rId19"/>
    <p:sldId id="265" r:id="rId20"/>
    <p:sldId id="266" r:id="rId21"/>
    <p:sldId id="290" r:id="rId22"/>
    <p:sldId id="289" r:id="rId23"/>
    <p:sldId id="278" r:id="rId24"/>
    <p:sldId id="267" r:id="rId25"/>
    <p:sldId id="268" r:id="rId26"/>
    <p:sldId id="269" r:id="rId27"/>
    <p:sldId id="279" r:id="rId28"/>
    <p:sldId id="286" r:id="rId29"/>
    <p:sldId id="280" r:id="rId30"/>
    <p:sldId id="281" r:id="rId31"/>
    <p:sldId id="282" r:id="rId32"/>
    <p:sldId id="284" r:id="rId33"/>
    <p:sldId id="285" r:id="rId34"/>
    <p:sldId id="283" r:id="rId35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6274"/>
  </p:normalViewPr>
  <p:slideViewPr>
    <p:cSldViewPr snapToGrid="0">
      <p:cViewPr>
        <p:scale>
          <a:sx n="116" d="100"/>
          <a:sy n="116" d="100"/>
        </p:scale>
        <p:origin x="416" y="3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F66D6B-86EB-0340-9F04-1D923BDA1326}" type="datetimeFigureOut">
              <a:rPr lang="ru-RU" smtClean="0"/>
              <a:t>20.03.2023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68837B-819F-4643-A520-8308072E9F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266871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9287F6D-A006-DD97-DFC6-51062F08A8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FE073FC6-B597-2B8B-A57C-A5A0A16D2E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03A55C4-37DF-CE5A-9FB7-FA6A61A7B4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7A114-C385-D347-801B-E6916935391C}" type="datetimeFigureOut">
              <a:rPr lang="ru-RU" smtClean="0"/>
              <a:t>20.03.2023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1F049CA-7438-5FD6-C50A-9E85613887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D94D767-3698-3E8C-3ED9-AB56E10432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7965C-1039-9941-91D9-C646C66610B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119965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CCEBF65-439A-8D34-CAB0-40539B845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1301E98D-BB1E-B4A5-3489-790C3D516F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26872BC-CA7E-8281-DB86-4DD36F1869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7A114-C385-D347-801B-E6916935391C}" type="datetimeFigureOut">
              <a:rPr lang="ru-RU" smtClean="0"/>
              <a:t>20.03.2023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9C577FD-D0F4-47DD-2CF5-DDCC219975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5D08C22-8646-9FD2-E14D-273FE3CE3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7965C-1039-9941-91D9-C646C66610B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829109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04150EA2-9B23-B5D3-02A8-52312035807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86A74CA6-8B2C-D742-4E3B-7900808BD0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B3BB0A5-91E4-0798-B32C-D50AAF2D7F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7A114-C385-D347-801B-E6916935391C}" type="datetimeFigureOut">
              <a:rPr lang="ru-RU" smtClean="0"/>
              <a:t>20.03.2023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9950717-D332-2A8E-A448-5D729310C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15CEF03-0CFC-8BE1-76FC-B7B0337F3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7965C-1039-9941-91D9-C646C66610B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79241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C7BD3A0-4A2E-A3A7-EED2-BA4142FD4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9B82E67-546D-79DA-1BB4-41791D6213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C1EB923-97CF-21A4-4215-0659FD3F2E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7A114-C385-D347-801B-E6916935391C}" type="datetimeFigureOut">
              <a:rPr lang="ru-RU" smtClean="0"/>
              <a:t>20.03.2023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3AF6586-6751-DCDA-02AE-9BDCF4DB91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17B1333-5E3F-9186-2479-A1FF7D0BB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7965C-1039-9941-91D9-C646C66610B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622363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236DF03-CCD4-D38E-7E59-47BDD0897E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ADBB6D1-0463-5B56-5847-DC35918F73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AEE3950-87AA-D72E-028B-D2AD479845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7A114-C385-D347-801B-E6916935391C}" type="datetimeFigureOut">
              <a:rPr lang="ru-RU" smtClean="0"/>
              <a:t>20.03.2023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3824F4D-C178-515A-A934-733B5AB7DA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5228BA5-5A05-D278-51E5-DDF694B0B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7965C-1039-9941-91D9-C646C66610B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362569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2EB5916-A687-183D-E055-BFAE79DB4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02550AE-06AF-5A28-561B-FAE2F166CCD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6406B3AD-04A7-4D88-2546-43B2E88CC1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E7E524F-50F1-57FC-2DB3-1FF36BFD98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7A114-C385-D347-801B-E6916935391C}" type="datetimeFigureOut">
              <a:rPr lang="ru-RU" smtClean="0"/>
              <a:t>20.03.2023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4E93E3E-F0DE-ADC4-513A-3670922B9F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FD4668C-D3FA-600E-5FBC-205C9BA26C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7965C-1039-9941-91D9-C646C66610B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882673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2BA2246-6EBA-F249-3602-DA5621DA78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468C3E1-6A21-923A-B791-C18A2DC4C6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3BB012FE-D373-9187-C11E-46A23ACB85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70D8E15E-3186-6DCA-E1F3-5C2E1F49553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C23EB6C9-D416-76AC-2C62-7816D8130A5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2144999E-390D-AEF3-DC07-A13B6E7FCA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7A114-C385-D347-801B-E6916935391C}" type="datetimeFigureOut">
              <a:rPr lang="ru-RU" smtClean="0"/>
              <a:t>20.03.2023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43C27EAB-4ED2-F653-E7CC-07B5828721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1183B7C0-090F-D675-133A-ABC90E339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7965C-1039-9941-91D9-C646C66610B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462638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C6C9A5B-9795-4CE4-D764-0D5754340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78F47D94-1A3D-A885-E131-8655B638A5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7A114-C385-D347-801B-E6916935391C}" type="datetimeFigureOut">
              <a:rPr lang="ru-RU" smtClean="0"/>
              <a:t>20.03.2023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DD2CF77-BF14-8E06-3D73-333FCD81EF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ED311EB9-4C4A-C034-7B57-27769B635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7965C-1039-9941-91D9-C646C66610B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900122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29711A2A-D8E7-B266-2BE4-0C84860DD2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7A114-C385-D347-801B-E6916935391C}" type="datetimeFigureOut">
              <a:rPr lang="ru-RU" smtClean="0"/>
              <a:t>20.03.2023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F0B8A53C-BC4D-DE27-E95D-0BF6973A2F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B35D071-1AA3-973F-04F6-4C2249602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7965C-1039-9941-91D9-C646C66610B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74556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AD005C3-3A04-FE39-5C2F-23EB987822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D4DE1B4-938F-816D-E6AD-ADBF6FD429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B46AF69-7386-BC1D-58D7-F3C55607A8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FDA17C9-2079-A404-8E44-E0391A5AB1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7A114-C385-D347-801B-E6916935391C}" type="datetimeFigureOut">
              <a:rPr lang="ru-RU" smtClean="0"/>
              <a:t>20.03.2023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8EDCBB2-2335-C3E2-EAEB-896A0CEE38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E7E3B31-5A19-96A4-B4CD-5ED732ECF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7965C-1039-9941-91D9-C646C66610B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829391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B56F796-D766-8B94-B0CC-677B08EA54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0524C791-7404-30BB-4FB0-0A6AB19BD1C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C6848CE-21D0-8FD5-211C-7D68470E4D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FC7A8F4-BA23-0E1F-E908-9F64BACE73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7A114-C385-D347-801B-E6916935391C}" type="datetimeFigureOut">
              <a:rPr lang="ru-RU" smtClean="0"/>
              <a:t>20.03.2023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AEE30DA-891D-ED50-CFF6-CB29D6F0B7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BDF106D-A2FC-D40E-C4BA-D4550F9DE4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7965C-1039-9941-91D9-C646C66610B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149743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7AD55AC-0A71-A0B9-FA19-F28195729D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C30A122-5300-83D8-C1F5-FA5ECF8FA6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7E2800E-2FCA-2186-B708-450B0AFD32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D7A114-C385-D347-801B-E6916935391C}" type="datetimeFigureOut">
              <a:rPr lang="ru-RU" smtClean="0"/>
              <a:t>20.03.2023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2AE691C-A5E6-C83C-21E4-95D1246F86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D1843CA-E7CB-D8AD-CCF0-07C76123DD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F7965C-1039-9941-91D9-C646C66610B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658571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kolokolchikov@inr.ru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5" Type="http://schemas.openxmlformats.org/officeDocument/2006/relationships/image" Target="../media/image41.pn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62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11" Type="http://schemas.openxmlformats.org/officeDocument/2006/relationships/image" Target="../media/image71.png"/><Relationship Id="rId5" Type="http://schemas.openxmlformats.org/officeDocument/2006/relationships/image" Target="../media/image65.png"/><Relationship Id="rId10" Type="http://schemas.openxmlformats.org/officeDocument/2006/relationships/image" Target="../media/image70.png"/><Relationship Id="rId4" Type="http://schemas.openxmlformats.org/officeDocument/2006/relationships/image" Target="../media/image64.png"/><Relationship Id="rId9" Type="http://schemas.openxmlformats.org/officeDocument/2006/relationships/image" Target="../media/image6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4.png"/><Relationship Id="rId4" Type="http://schemas.openxmlformats.org/officeDocument/2006/relationships/image" Target="../media/image76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0.png"/><Relationship Id="rId7" Type="http://schemas.openxmlformats.org/officeDocument/2006/relationships/image" Target="../media/image8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76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8.png"/><Relationship Id="rId4" Type="http://schemas.openxmlformats.org/officeDocument/2006/relationships/image" Target="../media/image76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0.png"/><Relationship Id="rId7" Type="http://schemas.openxmlformats.org/officeDocument/2006/relationships/image" Target="../media/image9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76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85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1.png"/><Relationship Id="rId7" Type="http://schemas.openxmlformats.org/officeDocument/2006/relationships/image" Target="../media/image9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89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7.png"/><Relationship Id="rId4" Type="http://schemas.openxmlformats.org/officeDocument/2006/relationships/image" Target="../media/image76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4.png"/><Relationship Id="rId7" Type="http://schemas.openxmlformats.org/officeDocument/2006/relationships/image" Target="../media/image1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タイトル 1">
            <a:extLst>
              <a:ext uri="{FF2B5EF4-FFF2-40B4-BE49-F238E27FC236}">
                <a16:creationId xmlns:a16="http://schemas.microsoft.com/office/drawing/2014/main" id="{91AC3066-B96B-CA6D-49FC-410D1D44C714}"/>
              </a:ext>
            </a:extLst>
          </p:cNvPr>
          <p:cNvSpPr txBox="1"/>
          <p:nvPr/>
        </p:nvSpPr>
        <p:spPr>
          <a:xfrm>
            <a:off x="-1923" y="950436"/>
            <a:ext cx="12183844" cy="14219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b">
            <a:spAutoFit/>
          </a:bodyPr>
          <a:lstStyle>
            <a:lvl1pPr algn="ctr">
              <a:lnSpc>
                <a:spcPct val="90000"/>
              </a:lnSpc>
              <a:defRPr sz="6600" b="1">
                <a:solidFill>
                  <a:srgbClr val="130C77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rPr lang="ru-RU" sz="3200" dirty="0"/>
              <a:t>Проектирование отводных каналов </a:t>
            </a:r>
            <a:r>
              <a:rPr lang="en-US" sz="3200" dirty="0"/>
              <a:t>ByPass </a:t>
            </a:r>
            <a:r>
              <a:rPr lang="ru-RU" sz="3200" dirty="0"/>
              <a:t>в синхротроне </a:t>
            </a:r>
            <a:r>
              <a:rPr lang="en-US" sz="3200" dirty="0"/>
              <a:t>NICA </a:t>
            </a:r>
            <a:endParaRPr lang="ru-RU" sz="3200" dirty="0"/>
          </a:p>
          <a:p>
            <a:r>
              <a:rPr lang="ru-RU" sz="3200" dirty="0"/>
              <a:t>для экспериментов с поляризованными пучками.</a:t>
            </a:r>
            <a:br>
              <a:rPr lang="en-US" sz="3200" dirty="0"/>
            </a:br>
            <a:r>
              <a:rPr lang="en-US" sz="3200" dirty="0"/>
              <a:t>(ByPass optics design &amp; spin tracking)</a:t>
            </a:r>
            <a:endParaRPr lang="ru-RU" sz="3200" dirty="0"/>
          </a:p>
        </p:txBody>
      </p:sp>
      <p:sp>
        <p:nvSpPr>
          <p:cNvPr id="13" name="正方形/長方形 43">
            <a:extLst>
              <a:ext uri="{FF2B5EF4-FFF2-40B4-BE49-F238E27FC236}">
                <a16:creationId xmlns:a16="http://schemas.microsoft.com/office/drawing/2014/main" id="{63F3E29F-89F2-301B-1317-F512582844AF}"/>
              </a:ext>
            </a:extLst>
          </p:cNvPr>
          <p:cNvSpPr/>
          <p:nvPr/>
        </p:nvSpPr>
        <p:spPr>
          <a:xfrm>
            <a:off x="-12000" y="6449818"/>
            <a:ext cx="12204000" cy="431329"/>
          </a:xfrm>
          <a:prstGeom prst="rect">
            <a:avLst/>
          </a:prstGeom>
          <a:solidFill>
            <a:srgbClr val="160D9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n w="0"/>
              <a:solidFill>
                <a:srgbClr val="A6FA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4" name="88ae095048.jpg" descr="88ae095048.jpg">
            <a:extLst>
              <a:ext uri="{FF2B5EF4-FFF2-40B4-BE49-F238E27FC236}">
                <a16:creationId xmlns:a16="http://schemas.microsoft.com/office/drawing/2014/main" id="{DC26E960-FDB4-8527-3340-51FC33087A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4243" y="4556304"/>
            <a:ext cx="1549141" cy="1519753"/>
          </a:xfrm>
          <a:prstGeom prst="rect">
            <a:avLst/>
          </a:prstGeom>
          <a:ln w="12700">
            <a:miter lim="400000"/>
          </a:ln>
        </p:spPr>
      </p:pic>
      <p:pic>
        <p:nvPicPr>
          <p:cNvPr id="15" name="88ae095048.jpg" descr="88ae095048.jpg">
            <a:extLst>
              <a:ext uri="{FF2B5EF4-FFF2-40B4-BE49-F238E27FC236}">
                <a16:creationId xmlns:a16="http://schemas.microsoft.com/office/drawing/2014/main" id="{C5308DBD-CF85-14C9-C3AF-92A8CDBA460A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1753384" y="6431239"/>
            <a:ext cx="438615" cy="449893"/>
          </a:xfrm>
          <a:prstGeom prst="rect">
            <a:avLst/>
          </a:prstGeom>
          <a:ln w="12700">
            <a:miter lim="400000"/>
          </a:ln>
        </p:spPr>
      </p:pic>
      <p:sp>
        <p:nvSpPr>
          <p:cNvPr id="16" name="スライド番号プレースホルダー 16">
            <a:extLst>
              <a:ext uri="{FF2B5EF4-FFF2-40B4-BE49-F238E27FC236}">
                <a16:creationId xmlns:a16="http://schemas.microsoft.com/office/drawing/2014/main" id="{673095D8-5889-202E-ED5B-5E8DD6034F50}"/>
              </a:ext>
            </a:extLst>
          </p:cNvPr>
          <p:cNvSpPr txBox="1">
            <a:spLocks/>
          </p:cNvSpPr>
          <p:nvPr/>
        </p:nvSpPr>
        <p:spPr>
          <a:xfrm>
            <a:off x="11498838" y="6510541"/>
            <a:ext cx="170878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rgbClr val="E5B542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9pPr>
          </a:lstStyle>
          <a:p>
            <a:fld id="{86CB4B4D-7CA3-9044-876B-883B54F8677D}" type="slidenum">
              <a:rPr lang="ru-RU" smtClean="0">
                <a:solidFill>
                  <a:srgbClr val="FFA100"/>
                </a:solidFill>
                <a:latin typeface="+mn-lt"/>
              </a:rPr>
              <a:pPr/>
              <a:t>1</a:t>
            </a:fld>
            <a:endParaRPr lang="ru-RU" dirty="0">
              <a:solidFill>
                <a:srgbClr val="FFA100"/>
              </a:solidFill>
              <a:latin typeface="+mn-lt"/>
            </a:endParaRPr>
          </a:p>
        </p:txBody>
      </p:sp>
      <p:sp>
        <p:nvSpPr>
          <p:cNvPr id="17" name="字幕 2">
            <a:extLst>
              <a:ext uri="{FF2B5EF4-FFF2-40B4-BE49-F238E27FC236}">
                <a16:creationId xmlns:a16="http://schemas.microsoft.com/office/drawing/2014/main" id="{5B4B4265-B9DF-949A-96CC-23323580670C}"/>
              </a:ext>
            </a:extLst>
          </p:cNvPr>
          <p:cNvSpPr txBox="1">
            <a:spLocks/>
          </p:cNvSpPr>
          <p:nvPr/>
        </p:nvSpPr>
        <p:spPr>
          <a:xfrm>
            <a:off x="2782599" y="5108939"/>
            <a:ext cx="6614800" cy="9776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>
            <a:lvl1pPr marL="0" marR="0" indent="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游ゴシック"/>
              </a:defRPr>
            </a:lvl1pPr>
            <a:lvl2pPr marL="0" marR="0" indent="45720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游ゴシック"/>
              </a:defRPr>
            </a:lvl2pPr>
            <a:lvl3pPr marL="0" marR="0" indent="91440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游ゴシック"/>
              </a:defRPr>
            </a:lvl3pPr>
            <a:lvl4pPr marL="0" marR="0" indent="137160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游ゴシック"/>
              </a:defRPr>
            </a:lvl4pPr>
            <a:lvl5pPr marL="0" marR="0" indent="182880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游ゴシック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游ゴシック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游ゴシック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游ゴシック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游ゴシック"/>
              </a:defRPr>
            </a:lvl9pPr>
          </a:lstStyle>
          <a:p>
            <a:pPr hangingPunct="1">
              <a:lnSpc>
                <a:spcPct val="81000"/>
              </a:lnSpc>
              <a:defRPr sz="22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sz="2000" dirty="0">
                <a:latin typeface="+mn-lt"/>
                <a:ea typeface="Times New Roman"/>
                <a:cs typeface="Times New Roman"/>
                <a:sym typeface="Times New Roman"/>
              </a:rPr>
              <a:t>Колокольчиков С</a:t>
            </a:r>
            <a:r>
              <a:rPr lang="en-US" sz="2000" dirty="0">
                <a:latin typeface="+mn-lt"/>
                <a:ea typeface="Times New Roman"/>
                <a:cs typeface="Times New Roman"/>
                <a:sym typeface="Times New Roman"/>
              </a:rPr>
              <a:t>.</a:t>
            </a:r>
            <a:r>
              <a:rPr lang="ru-RU" sz="2000" dirty="0">
                <a:latin typeface="+mn-lt"/>
                <a:ea typeface="Times New Roman"/>
                <a:cs typeface="Times New Roman"/>
                <a:sym typeface="Times New Roman"/>
              </a:rPr>
              <a:t>Д. (</a:t>
            </a:r>
            <a:r>
              <a:rPr lang="en-US" sz="2000" dirty="0">
                <a:latin typeface="+mn-lt"/>
                <a:ea typeface="Times New Roman"/>
                <a:cs typeface="Times New Roman"/>
                <a:sym typeface="Times New Roman"/>
                <a:hlinkClick r:id="rId3"/>
              </a:rPr>
              <a:t>kolokolchikov@inr.ru</a:t>
            </a:r>
            <a:r>
              <a:rPr lang="en-US" sz="2000" dirty="0">
                <a:latin typeface="+mn-lt"/>
                <a:ea typeface="Times New Roman"/>
                <a:cs typeface="Times New Roman"/>
                <a:sym typeface="Times New Roman"/>
              </a:rPr>
              <a:t>)</a:t>
            </a:r>
            <a:endParaRPr lang="ru-RU" sz="2000" dirty="0">
              <a:latin typeface="+mn-lt"/>
              <a:ea typeface="Times New Roman"/>
              <a:cs typeface="Times New Roman"/>
              <a:sym typeface="Times New Roman"/>
            </a:endParaRPr>
          </a:p>
          <a:p>
            <a:pPr hangingPunct="1">
              <a:lnSpc>
                <a:spcPct val="81000"/>
              </a:lnSpc>
              <a:defRPr sz="22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sz="2000" dirty="0">
                <a:latin typeface="+mn-lt"/>
                <a:ea typeface="Times New Roman"/>
                <a:cs typeface="Times New Roman"/>
                <a:sym typeface="Times New Roman"/>
              </a:rPr>
              <a:t> </a:t>
            </a:r>
            <a:br>
              <a:rPr lang="ru-RU" sz="2000" dirty="0">
                <a:latin typeface="+mn-lt"/>
                <a:ea typeface="Times New Roman"/>
                <a:cs typeface="Times New Roman"/>
                <a:sym typeface="Times New Roman"/>
              </a:rPr>
            </a:br>
            <a:r>
              <a:rPr lang="en-US" sz="2000" dirty="0">
                <a:latin typeface="+mn-lt"/>
                <a:ea typeface="Times New Roman"/>
                <a:cs typeface="Times New Roman"/>
                <a:sym typeface="Times New Roman"/>
              </a:rPr>
              <a:t>16 </a:t>
            </a:r>
            <a:r>
              <a:rPr lang="ru-RU" sz="2000" dirty="0">
                <a:latin typeface="+mn-lt"/>
                <a:ea typeface="Times New Roman"/>
                <a:cs typeface="Times New Roman"/>
                <a:sym typeface="Times New Roman"/>
              </a:rPr>
              <a:t>ноября 2022</a:t>
            </a:r>
          </a:p>
        </p:txBody>
      </p:sp>
      <p:cxnSp>
        <p:nvCxnSpPr>
          <p:cNvPr id="18" name="Прямая соединительная линия 17">
            <a:extLst>
              <a:ext uri="{FF2B5EF4-FFF2-40B4-BE49-F238E27FC236}">
                <a16:creationId xmlns:a16="http://schemas.microsoft.com/office/drawing/2014/main" id="{263BC487-7F0C-23B0-77E1-FA6D1AB2D82D}"/>
              </a:ext>
            </a:extLst>
          </p:cNvPr>
          <p:cNvCxnSpPr>
            <a:cxnSpLocks/>
          </p:cNvCxnSpPr>
          <p:nvPr/>
        </p:nvCxnSpPr>
        <p:spPr>
          <a:xfrm>
            <a:off x="0" y="3113689"/>
            <a:ext cx="12208311" cy="0"/>
          </a:xfrm>
          <a:prstGeom prst="line">
            <a:avLst/>
          </a:prstGeom>
          <a:ln w="28575">
            <a:solidFill>
              <a:srgbClr val="EF4D0E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日付プレースホルダー 14">
            <a:extLst>
              <a:ext uri="{FF2B5EF4-FFF2-40B4-BE49-F238E27FC236}">
                <a16:creationId xmlns:a16="http://schemas.microsoft.com/office/drawing/2014/main" id="{27E10A01-D153-DDB6-A5E8-B904CD0C7451}"/>
              </a:ext>
            </a:extLst>
          </p:cNvPr>
          <p:cNvSpPr txBox="1"/>
          <p:nvPr/>
        </p:nvSpPr>
        <p:spPr>
          <a:xfrm>
            <a:off x="109291" y="6503891"/>
            <a:ext cx="860527" cy="2836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ctr">
            <a:spAutoFit/>
          </a:bodyPr>
          <a:lstStyle>
            <a:lvl1pPr>
              <a:defRPr sz="1200">
                <a:solidFill>
                  <a:srgbClr val="E5B4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rPr lang="en-US" dirty="0">
                <a:solidFill>
                  <a:srgbClr val="FFA100"/>
                </a:solidFill>
                <a:latin typeface="+mn-lt"/>
              </a:rPr>
              <a:t>16</a:t>
            </a:r>
            <a:r>
              <a:rPr dirty="0">
                <a:solidFill>
                  <a:srgbClr val="FFA100"/>
                </a:solidFill>
                <a:latin typeface="+mn-lt"/>
              </a:rPr>
              <a:t>/</a:t>
            </a:r>
            <a:r>
              <a:rPr lang="ru-RU" dirty="0">
                <a:solidFill>
                  <a:srgbClr val="FFA100"/>
                </a:solidFill>
                <a:latin typeface="+mn-lt"/>
              </a:rPr>
              <a:t>11</a:t>
            </a:r>
            <a:r>
              <a:rPr dirty="0">
                <a:solidFill>
                  <a:srgbClr val="FFA100"/>
                </a:solidFill>
                <a:latin typeface="+mn-lt"/>
              </a:rPr>
              <a:t>/</a:t>
            </a:r>
            <a:r>
              <a:rPr lang="ru-RU" dirty="0">
                <a:solidFill>
                  <a:srgbClr val="FFA100"/>
                </a:solidFill>
                <a:latin typeface="+mn-lt"/>
              </a:rPr>
              <a:t>2022</a:t>
            </a:r>
          </a:p>
        </p:txBody>
      </p:sp>
    </p:spTree>
    <p:extLst>
      <p:ext uri="{BB962C8B-B14F-4D97-AF65-F5344CB8AC3E}">
        <p14:creationId xmlns:p14="http://schemas.microsoft.com/office/powerpoint/2010/main" val="29652273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E94DA00A-79D8-6CE6-7CC0-4E8B1D479ED8}"/>
              </a:ext>
            </a:extLst>
          </p:cNvPr>
          <p:cNvSpPr/>
          <p:nvPr/>
        </p:nvSpPr>
        <p:spPr>
          <a:xfrm>
            <a:off x="-16312" y="150404"/>
            <a:ext cx="1220831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rgbClr val="130C77"/>
                </a:solidFill>
                <a:ea typeface="Adobe Gothic Std B" panose="020B0800000000000000" pitchFamily="34" charset="-128"/>
                <a:cs typeface="Adobe Hebrew" panose="02040503050201020203" pitchFamily="18" charset="-79"/>
              </a:rPr>
              <a:t>Twiss-</a:t>
            </a:r>
            <a:r>
              <a:rPr lang="ru-RU" sz="3200" b="1" dirty="0">
                <a:solidFill>
                  <a:srgbClr val="130C77"/>
                </a:solidFill>
                <a:ea typeface="Adobe Gothic Std B" panose="020B0800000000000000" pitchFamily="34" charset="-128"/>
                <a:cs typeface="Adobe Hebrew" panose="02040503050201020203" pitchFamily="18" charset="-79"/>
              </a:rPr>
              <a:t>параметры для структуры </a:t>
            </a:r>
            <a:r>
              <a:rPr lang="ru-RU" sz="3200" b="1" u="sng" dirty="0">
                <a:solidFill>
                  <a:srgbClr val="130C77"/>
                </a:solidFill>
                <a:ea typeface="Adobe Gothic Std B" panose="020B0800000000000000" pitchFamily="34" charset="-128"/>
                <a:cs typeface="Adobe Hebrew" panose="02040503050201020203" pitchFamily="18" charset="-79"/>
              </a:rPr>
              <a:t>с</a:t>
            </a:r>
            <a:r>
              <a:rPr lang="ru-RU" sz="3200" b="1" dirty="0">
                <a:solidFill>
                  <a:srgbClr val="130C77"/>
                </a:solidFill>
                <a:ea typeface="Adobe Gothic Std B" panose="020B0800000000000000" pitchFamily="34" charset="-128"/>
                <a:cs typeface="Adobe Hebrew" panose="02040503050201020203" pitchFamily="18" charset="-79"/>
              </a:rPr>
              <a:t> </a:t>
            </a:r>
            <a:r>
              <a:rPr lang="en-US" sz="3200" b="1" dirty="0">
                <a:solidFill>
                  <a:srgbClr val="130C77"/>
                </a:solidFill>
                <a:ea typeface="Adobe Gothic Std B" panose="020B0800000000000000" pitchFamily="34" charset="-128"/>
                <a:cs typeface="Adobe Hebrew" panose="02040503050201020203" pitchFamily="18" charset="-79"/>
              </a:rPr>
              <a:t>ByPass </a:t>
            </a:r>
            <a:r>
              <a:rPr lang="ru-RU" sz="3200" b="1" dirty="0">
                <a:solidFill>
                  <a:srgbClr val="130C77"/>
                </a:solidFill>
                <a:ea typeface="Adobe Gothic Std B" panose="020B0800000000000000" pitchFamily="34" charset="-128"/>
                <a:cs typeface="Adobe Hebrew" panose="02040503050201020203" pitchFamily="18" charset="-79"/>
              </a:rPr>
              <a:t>(</a:t>
            </a:r>
            <a:r>
              <a:rPr lang="en-US" sz="3200" b="1" u="sng" dirty="0">
                <a:solidFill>
                  <a:srgbClr val="130C77"/>
                </a:solidFill>
                <a:ea typeface="Adobe Gothic Std B" panose="020B0800000000000000" pitchFamily="34" charset="-128"/>
                <a:cs typeface="Adobe Hebrew" panose="02040503050201020203" pitchFamily="18" charset="-79"/>
              </a:rPr>
              <a:t>3</a:t>
            </a:r>
            <a:r>
              <a:rPr lang="en-US" sz="3200" b="1" dirty="0">
                <a:solidFill>
                  <a:srgbClr val="130C77"/>
                </a:solidFill>
                <a:ea typeface="Adobe Gothic Std B" panose="020B0800000000000000" pitchFamily="34" charset="-128"/>
                <a:cs typeface="Adobe Hebrew" panose="02040503050201020203" pitchFamily="18" charset="-79"/>
              </a:rPr>
              <a:t> </a:t>
            </a:r>
            <a:r>
              <a:rPr lang="ru-RU" sz="3200" b="1" dirty="0">
                <a:solidFill>
                  <a:srgbClr val="130C77"/>
                </a:solidFill>
                <a:ea typeface="Adobe Gothic Std B" panose="020B0800000000000000" pitchFamily="34" charset="-128"/>
                <a:cs typeface="Adobe Hebrew" panose="02040503050201020203" pitchFamily="18" charset="-79"/>
              </a:rPr>
              <a:t>квадруполя)</a:t>
            </a:r>
            <a:endParaRPr lang="ru-RU" sz="3200" b="1" u="sng" dirty="0">
              <a:solidFill>
                <a:srgbClr val="130C77"/>
              </a:solidFill>
              <a:ea typeface="Adobe Gothic Std B" panose="020B0800000000000000" pitchFamily="34" charset="-128"/>
              <a:cs typeface="Adobe Hebrew" panose="02040503050201020203" pitchFamily="18" charset="-79"/>
            </a:endParaRPr>
          </a:p>
        </p:txBody>
      </p:sp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id="{0271BF47-15AF-3ECA-E4BC-D3A9E9FB561D}"/>
              </a:ext>
            </a:extLst>
          </p:cNvPr>
          <p:cNvCxnSpPr>
            <a:cxnSpLocks/>
          </p:cNvCxnSpPr>
          <p:nvPr/>
        </p:nvCxnSpPr>
        <p:spPr>
          <a:xfrm>
            <a:off x="-16312" y="832945"/>
            <a:ext cx="12208311" cy="0"/>
          </a:xfrm>
          <a:prstGeom prst="line">
            <a:avLst/>
          </a:prstGeom>
          <a:ln w="28575">
            <a:solidFill>
              <a:srgbClr val="EF4D0E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正方形/長方形 43">
            <a:extLst>
              <a:ext uri="{FF2B5EF4-FFF2-40B4-BE49-F238E27FC236}">
                <a16:creationId xmlns:a16="http://schemas.microsoft.com/office/drawing/2014/main" id="{EA14112C-BA09-BF19-06E4-7B7CE062DDE9}"/>
              </a:ext>
            </a:extLst>
          </p:cNvPr>
          <p:cNvSpPr/>
          <p:nvPr/>
        </p:nvSpPr>
        <p:spPr>
          <a:xfrm>
            <a:off x="-12000" y="6449818"/>
            <a:ext cx="12204000" cy="431329"/>
          </a:xfrm>
          <a:prstGeom prst="rect">
            <a:avLst/>
          </a:prstGeom>
          <a:solidFill>
            <a:srgbClr val="160D9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n w="0"/>
              <a:solidFill>
                <a:srgbClr val="A6FA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9" name="88ae095048.jpg" descr="88ae095048.jpg">
            <a:extLst>
              <a:ext uri="{FF2B5EF4-FFF2-40B4-BE49-F238E27FC236}">
                <a16:creationId xmlns:a16="http://schemas.microsoft.com/office/drawing/2014/main" id="{7FFC3971-91EB-A31D-AAB4-548736EE614B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1753384" y="6431239"/>
            <a:ext cx="438615" cy="449893"/>
          </a:xfrm>
          <a:prstGeom prst="rect">
            <a:avLst/>
          </a:prstGeom>
          <a:ln w="12700">
            <a:miter lim="400000"/>
          </a:ln>
        </p:spPr>
      </p:pic>
      <p:sp>
        <p:nvSpPr>
          <p:cNvPr id="20" name="スライド番号プレースホルダー 16">
            <a:extLst>
              <a:ext uri="{FF2B5EF4-FFF2-40B4-BE49-F238E27FC236}">
                <a16:creationId xmlns:a16="http://schemas.microsoft.com/office/drawing/2014/main" id="{6337B6F7-1C03-D758-6ED4-0891BFC1A6C5}"/>
              </a:ext>
            </a:extLst>
          </p:cNvPr>
          <p:cNvSpPr txBox="1">
            <a:spLocks/>
          </p:cNvSpPr>
          <p:nvPr/>
        </p:nvSpPr>
        <p:spPr>
          <a:xfrm>
            <a:off x="11498838" y="6510541"/>
            <a:ext cx="170878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rgbClr val="E5B542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9pPr>
          </a:lstStyle>
          <a:p>
            <a:fld id="{86CB4B4D-7CA3-9044-876B-883B54F8677D}" type="slidenum">
              <a:rPr lang="ru-RU" smtClean="0">
                <a:solidFill>
                  <a:srgbClr val="FFA100"/>
                </a:solidFill>
                <a:latin typeface="+mn-lt"/>
              </a:rPr>
              <a:pPr/>
              <a:t>10</a:t>
            </a:fld>
            <a:endParaRPr lang="ru-RU" dirty="0">
              <a:solidFill>
                <a:srgbClr val="FFA100"/>
              </a:solidFill>
              <a:latin typeface="+mn-lt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14709F0-C586-CE0B-0B9F-09A301760B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87" y="939022"/>
            <a:ext cx="10300076" cy="550052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BADD8F5-3C5E-1319-800D-281125280F06}"/>
              </a:ext>
            </a:extLst>
          </p:cNvPr>
          <p:cNvSpPr txBox="1"/>
          <p:nvPr/>
        </p:nvSpPr>
        <p:spPr>
          <a:xfrm>
            <a:off x="4489048" y="931357"/>
            <a:ext cx="482345" cy="250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QBP1</a:t>
            </a:r>
            <a:endParaRPr lang="ru-RU" sz="10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D7A223-62E6-88E5-EAE0-43E54F097D88}"/>
              </a:ext>
            </a:extLst>
          </p:cNvPr>
          <p:cNvSpPr txBox="1"/>
          <p:nvPr/>
        </p:nvSpPr>
        <p:spPr>
          <a:xfrm>
            <a:off x="4809614" y="1181411"/>
            <a:ext cx="482345" cy="250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QBP2</a:t>
            </a:r>
            <a:endParaRPr lang="ru-RU" sz="10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32B81B2-668B-60C5-C787-ACEFCA3FAB59}"/>
              </a:ext>
            </a:extLst>
          </p:cNvPr>
          <p:cNvSpPr txBox="1"/>
          <p:nvPr/>
        </p:nvSpPr>
        <p:spPr>
          <a:xfrm>
            <a:off x="5084183" y="931357"/>
            <a:ext cx="482345" cy="250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QBP1</a:t>
            </a:r>
            <a:endParaRPr lang="ru-RU" sz="10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216545A-C6FD-DDE4-E581-B3B971A1E165}"/>
              </a:ext>
            </a:extLst>
          </p:cNvPr>
          <p:cNvSpPr txBox="1"/>
          <p:nvPr/>
        </p:nvSpPr>
        <p:spPr>
          <a:xfrm>
            <a:off x="3602964" y="1185244"/>
            <a:ext cx="5836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Q6W2</a:t>
            </a:r>
            <a:endParaRPr lang="ru-RU" sz="10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47E068D-22AF-4A81-FC7D-04F002E3D810}"/>
              </a:ext>
            </a:extLst>
          </p:cNvPr>
          <p:cNvSpPr txBox="1"/>
          <p:nvPr/>
        </p:nvSpPr>
        <p:spPr>
          <a:xfrm>
            <a:off x="3849049" y="935190"/>
            <a:ext cx="5836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Q5W2</a:t>
            </a:r>
            <a:endParaRPr lang="ru-RU" sz="10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EA456D3-5635-B553-E64A-F0B73804EE26}"/>
              </a:ext>
            </a:extLst>
          </p:cNvPr>
          <p:cNvSpPr txBox="1"/>
          <p:nvPr/>
        </p:nvSpPr>
        <p:spPr>
          <a:xfrm>
            <a:off x="4098585" y="1194533"/>
            <a:ext cx="5836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QM1</a:t>
            </a:r>
            <a:endParaRPr lang="ru-RU" sz="10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FD717D6-E934-3ACA-F40F-1E90B8374A4A}"/>
              </a:ext>
            </a:extLst>
          </p:cNvPr>
          <p:cNvSpPr txBox="1"/>
          <p:nvPr/>
        </p:nvSpPr>
        <p:spPr>
          <a:xfrm>
            <a:off x="5488304" y="1194533"/>
            <a:ext cx="5836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QM1</a:t>
            </a:r>
            <a:endParaRPr lang="ru-RU" sz="1000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4842976-5AB1-7EB1-1B6C-3FB5A958834F}"/>
              </a:ext>
            </a:extLst>
          </p:cNvPr>
          <p:cNvSpPr txBox="1"/>
          <p:nvPr/>
        </p:nvSpPr>
        <p:spPr>
          <a:xfrm>
            <a:off x="5680224" y="929733"/>
            <a:ext cx="5836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Q5W2</a:t>
            </a:r>
            <a:endParaRPr lang="ru-RU" sz="1000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83666AF-6365-BE55-7AA6-4F3811DCC320}"/>
              </a:ext>
            </a:extLst>
          </p:cNvPr>
          <p:cNvSpPr txBox="1"/>
          <p:nvPr/>
        </p:nvSpPr>
        <p:spPr>
          <a:xfrm>
            <a:off x="5950780" y="1190644"/>
            <a:ext cx="5836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Q6W2</a:t>
            </a:r>
            <a:endParaRPr lang="ru-RU" sz="1000" b="1" dirty="0"/>
          </a:p>
        </p:txBody>
      </p: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3B4C315F-5052-55C3-CBEC-F34653F946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0548" y="6510541"/>
            <a:ext cx="3640426" cy="894681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BDE5D428-F791-4994-BC1B-3AC30AC6BE60}"/>
              </a:ext>
            </a:extLst>
          </p:cNvPr>
          <p:cNvSpPr txBox="1"/>
          <p:nvPr/>
        </p:nvSpPr>
        <p:spPr>
          <a:xfrm>
            <a:off x="2510281" y="939023"/>
            <a:ext cx="5836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Q7W2</a:t>
            </a:r>
            <a:endParaRPr lang="ru-RU" sz="1000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AB0E0A0-7394-0F9D-9A4E-DB7AA93C3A99}"/>
              </a:ext>
            </a:extLst>
          </p:cNvPr>
          <p:cNvSpPr txBox="1"/>
          <p:nvPr/>
        </p:nvSpPr>
        <p:spPr>
          <a:xfrm>
            <a:off x="1308320" y="1194533"/>
            <a:ext cx="5836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Q9W2</a:t>
            </a:r>
            <a:endParaRPr lang="ru-RU" sz="1000" b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806EE13-E759-AF4A-C5DA-E58160B30382}"/>
              </a:ext>
            </a:extLst>
          </p:cNvPr>
          <p:cNvSpPr txBox="1"/>
          <p:nvPr/>
        </p:nvSpPr>
        <p:spPr>
          <a:xfrm>
            <a:off x="247752" y="939023"/>
            <a:ext cx="5836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QF1</a:t>
            </a:r>
            <a:endParaRPr lang="ru-RU" sz="1000" b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FFE2F30-BA08-BD10-F756-5A3019BA2FBD}"/>
              </a:ext>
            </a:extLst>
          </p:cNvPr>
          <p:cNvSpPr txBox="1"/>
          <p:nvPr/>
        </p:nvSpPr>
        <p:spPr>
          <a:xfrm>
            <a:off x="6971405" y="948312"/>
            <a:ext cx="73352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Q7W2SS</a:t>
            </a:r>
            <a:endParaRPr lang="ru-RU" sz="1000" b="1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E183140-4105-AE85-BAF8-A640F6B5132E}"/>
              </a:ext>
            </a:extLst>
          </p:cNvPr>
          <p:cNvSpPr txBox="1"/>
          <p:nvPr/>
        </p:nvSpPr>
        <p:spPr>
          <a:xfrm>
            <a:off x="8142796" y="1194533"/>
            <a:ext cx="73352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Q9W2SS</a:t>
            </a:r>
            <a:endParaRPr lang="ru-RU" sz="1000" b="1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A810342-A57F-CC33-2758-F1483C9366D8}"/>
              </a:ext>
            </a:extLst>
          </p:cNvPr>
          <p:cNvSpPr txBox="1"/>
          <p:nvPr/>
        </p:nvSpPr>
        <p:spPr>
          <a:xfrm>
            <a:off x="9435446" y="939022"/>
            <a:ext cx="5836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QFS</a:t>
            </a:r>
            <a:endParaRPr lang="ru-RU" sz="1000" b="1" dirty="0"/>
          </a:p>
        </p:txBody>
      </p:sp>
      <p:pic>
        <p:nvPicPr>
          <p:cNvPr id="38" name="Рисунок 37">
            <a:extLst>
              <a:ext uri="{FF2B5EF4-FFF2-40B4-BE49-F238E27FC236}">
                <a16:creationId xmlns:a16="http://schemas.microsoft.com/office/drawing/2014/main" id="{9C8326F7-D6CB-E2CC-6184-6F985551D3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90548" y="8145025"/>
            <a:ext cx="3640426" cy="1164517"/>
          </a:xfrm>
          <a:prstGeom prst="rect">
            <a:avLst/>
          </a:prstGeom>
        </p:spPr>
      </p:pic>
      <p:cxnSp>
        <p:nvCxnSpPr>
          <p:cNvPr id="39" name="Прямая соединительная линия 38">
            <a:extLst>
              <a:ext uri="{FF2B5EF4-FFF2-40B4-BE49-F238E27FC236}">
                <a16:creationId xmlns:a16="http://schemas.microsoft.com/office/drawing/2014/main" id="{B71E5E8A-E3F7-ECD1-1B1A-32D62F02F10F}"/>
              </a:ext>
            </a:extLst>
          </p:cNvPr>
          <p:cNvCxnSpPr>
            <a:cxnSpLocks/>
          </p:cNvCxnSpPr>
          <p:nvPr/>
        </p:nvCxnSpPr>
        <p:spPr>
          <a:xfrm>
            <a:off x="4432653" y="847336"/>
            <a:ext cx="0" cy="561687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Прямая соединительная линия 39">
            <a:extLst>
              <a:ext uri="{FF2B5EF4-FFF2-40B4-BE49-F238E27FC236}">
                <a16:creationId xmlns:a16="http://schemas.microsoft.com/office/drawing/2014/main" id="{D501F043-08BE-3175-CCC0-8335FAB4F580}"/>
              </a:ext>
            </a:extLst>
          </p:cNvPr>
          <p:cNvCxnSpPr>
            <a:cxnSpLocks/>
          </p:cNvCxnSpPr>
          <p:nvPr/>
        </p:nvCxnSpPr>
        <p:spPr>
          <a:xfrm>
            <a:off x="5680224" y="847336"/>
            <a:ext cx="0" cy="561687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日付プレースホルダー 14">
            <a:extLst>
              <a:ext uri="{FF2B5EF4-FFF2-40B4-BE49-F238E27FC236}">
                <a16:creationId xmlns:a16="http://schemas.microsoft.com/office/drawing/2014/main" id="{ED831ECD-5D67-83FC-5D72-2027AD368AC9}"/>
              </a:ext>
            </a:extLst>
          </p:cNvPr>
          <p:cNvSpPr txBox="1"/>
          <p:nvPr/>
        </p:nvSpPr>
        <p:spPr>
          <a:xfrm>
            <a:off x="109291" y="6503891"/>
            <a:ext cx="860527" cy="2836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ctr">
            <a:spAutoFit/>
          </a:bodyPr>
          <a:lstStyle>
            <a:lvl1pPr>
              <a:defRPr sz="1200">
                <a:solidFill>
                  <a:srgbClr val="E5B4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rPr lang="en-US" dirty="0">
                <a:solidFill>
                  <a:srgbClr val="FFA100"/>
                </a:solidFill>
                <a:latin typeface="+mn-lt"/>
              </a:rPr>
              <a:t>16</a:t>
            </a:r>
            <a:r>
              <a:rPr dirty="0">
                <a:solidFill>
                  <a:srgbClr val="FFA100"/>
                </a:solidFill>
                <a:latin typeface="+mn-lt"/>
              </a:rPr>
              <a:t>/</a:t>
            </a:r>
            <a:r>
              <a:rPr lang="ru-RU" dirty="0">
                <a:solidFill>
                  <a:srgbClr val="FFA100"/>
                </a:solidFill>
                <a:latin typeface="+mn-lt"/>
              </a:rPr>
              <a:t>11</a:t>
            </a:r>
            <a:r>
              <a:rPr dirty="0">
                <a:solidFill>
                  <a:srgbClr val="FFA100"/>
                </a:solidFill>
                <a:latin typeface="+mn-lt"/>
              </a:rPr>
              <a:t>/</a:t>
            </a:r>
            <a:r>
              <a:rPr lang="ru-RU" dirty="0">
                <a:solidFill>
                  <a:srgbClr val="FFA100"/>
                </a:solidFill>
                <a:latin typeface="+mn-lt"/>
              </a:rPr>
              <a:t>2022</a:t>
            </a:r>
          </a:p>
        </p:txBody>
      </p:sp>
    </p:spTree>
    <p:extLst>
      <p:ext uri="{BB962C8B-B14F-4D97-AF65-F5344CB8AC3E}">
        <p14:creationId xmlns:p14="http://schemas.microsoft.com/office/powerpoint/2010/main" val="5494011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E94DA00A-79D8-6CE6-7CC0-4E8B1D479ED8}"/>
              </a:ext>
            </a:extLst>
          </p:cNvPr>
          <p:cNvSpPr/>
          <p:nvPr/>
        </p:nvSpPr>
        <p:spPr>
          <a:xfrm>
            <a:off x="-16312" y="150404"/>
            <a:ext cx="1220831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rgbClr val="130C77"/>
                </a:solidFill>
                <a:ea typeface="Adobe Gothic Std B" panose="020B0800000000000000" pitchFamily="34" charset="-128"/>
                <a:cs typeface="Adobe Hebrew" panose="02040503050201020203" pitchFamily="18" charset="-79"/>
              </a:rPr>
              <a:t>COSY Twiss ByPass </a:t>
            </a:r>
            <a:r>
              <a:rPr lang="ru-RU" sz="3200" b="1" dirty="0">
                <a:solidFill>
                  <a:srgbClr val="130C77"/>
                </a:solidFill>
                <a:ea typeface="Adobe Gothic Std B" panose="020B0800000000000000" pitchFamily="34" charset="-128"/>
                <a:cs typeface="Adobe Hebrew" panose="02040503050201020203" pitchFamily="18" charset="-79"/>
              </a:rPr>
              <a:t>(</a:t>
            </a:r>
            <a:r>
              <a:rPr lang="en-US" sz="3200" b="1" u="sng" dirty="0">
                <a:solidFill>
                  <a:srgbClr val="130C77"/>
                </a:solidFill>
                <a:ea typeface="Adobe Gothic Std B" panose="020B0800000000000000" pitchFamily="34" charset="-128"/>
                <a:cs typeface="Adobe Hebrew" panose="02040503050201020203" pitchFamily="18" charset="-79"/>
              </a:rPr>
              <a:t>3</a:t>
            </a:r>
            <a:r>
              <a:rPr lang="en-US" sz="3200" b="1" dirty="0">
                <a:solidFill>
                  <a:srgbClr val="130C77"/>
                </a:solidFill>
                <a:ea typeface="Adobe Gothic Std B" panose="020B0800000000000000" pitchFamily="34" charset="-128"/>
                <a:cs typeface="Adobe Hebrew" panose="02040503050201020203" pitchFamily="18" charset="-79"/>
              </a:rPr>
              <a:t> </a:t>
            </a:r>
            <a:r>
              <a:rPr lang="ru-RU" sz="3200" b="1" dirty="0">
                <a:solidFill>
                  <a:srgbClr val="130C77"/>
                </a:solidFill>
                <a:ea typeface="Adobe Gothic Std B" panose="020B0800000000000000" pitchFamily="34" charset="-128"/>
                <a:cs typeface="Adobe Hebrew" panose="02040503050201020203" pitchFamily="18" charset="-79"/>
              </a:rPr>
              <a:t>квадруполя)</a:t>
            </a:r>
            <a:endParaRPr lang="ru-RU" sz="3200" b="1" u="sng" dirty="0">
              <a:solidFill>
                <a:srgbClr val="130C77"/>
              </a:solidFill>
              <a:ea typeface="Adobe Gothic Std B" panose="020B0800000000000000" pitchFamily="34" charset="-128"/>
              <a:cs typeface="Adobe Hebrew" panose="02040503050201020203" pitchFamily="18" charset="-79"/>
            </a:endParaRPr>
          </a:p>
        </p:txBody>
      </p:sp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id="{0271BF47-15AF-3ECA-E4BC-D3A9E9FB561D}"/>
              </a:ext>
            </a:extLst>
          </p:cNvPr>
          <p:cNvCxnSpPr>
            <a:cxnSpLocks/>
          </p:cNvCxnSpPr>
          <p:nvPr/>
        </p:nvCxnSpPr>
        <p:spPr>
          <a:xfrm>
            <a:off x="-16312" y="832945"/>
            <a:ext cx="12208311" cy="0"/>
          </a:xfrm>
          <a:prstGeom prst="line">
            <a:avLst/>
          </a:prstGeom>
          <a:ln w="28575">
            <a:solidFill>
              <a:srgbClr val="EF4D0E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正方形/長方形 43">
            <a:extLst>
              <a:ext uri="{FF2B5EF4-FFF2-40B4-BE49-F238E27FC236}">
                <a16:creationId xmlns:a16="http://schemas.microsoft.com/office/drawing/2014/main" id="{EA14112C-BA09-BF19-06E4-7B7CE062DDE9}"/>
              </a:ext>
            </a:extLst>
          </p:cNvPr>
          <p:cNvSpPr/>
          <p:nvPr/>
        </p:nvSpPr>
        <p:spPr>
          <a:xfrm>
            <a:off x="-12000" y="6449818"/>
            <a:ext cx="12204000" cy="431329"/>
          </a:xfrm>
          <a:prstGeom prst="rect">
            <a:avLst/>
          </a:prstGeom>
          <a:solidFill>
            <a:srgbClr val="160D9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n w="0"/>
              <a:solidFill>
                <a:srgbClr val="A6FA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9" name="88ae095048.jpg" descr="88ae095048.jpg">
            <a:extLst>
              <a:ext uri="{FF2B5EF4-FFF2-40B4-BE49-F238E27FC236}">
                <a16:creationId xmlns:a16="http://schemas.microsoft.com/office/drawing/2014/main" id="{7FFC3971-91EB-A31D-AAB4-548736EE614B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1753384" y="6431239"/>
            <a:ext cx="438615" cy="449893"/>
          </a:xfrm>
          <a:prstGeom prst="rect">
            <a:avLst/>
          </a:prstGeom>
          <a:ln w="12700">
            <a:miter lim="400000"/>
          </a:ln>
        </p:spPr>
      </p:pic>
      <p:sp>
        <p:nvSpPr>
          <p:cNvPr id="20" name="スライド番号プレースホルダー 16">
            <a:extLst>
              <a:ext uri="{FF2B5EF4-FFF2-40B4-BE49-F238E27FC236}">
                <a16:creationId xmlns:a16="http://schemas.microsoft.com/office/drawing/2014/main" id="{6337B6F7-1C03-D758-6ED4-0891BFC1A6C5}"/>
              </a:ext>
            </a:extLst>
          </p:cNvPr>
          <p:cNvSpPr txBox="1">
            <a:spLocks/>
          </p:cNvSpPr>
          <p:nvPr/>
        </p:nvSpPr>
        <p:spPr>
          <a:xfrm>
            <a:off x="11498838" y="6510541"/>
            <a:ext cx="170878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rgbClr val="E5B542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9pPr>
          </a:lstStyle>
          <a:p>
            <a:fld id="{86CB4B4D-7CA3-9044-876B-883B54F8677D}" type="slidenum">
              <a:rPr lang="ru-RU" smtClean="0">
                <a:solidFill>
                  <a:srgbClr val="FFA100"/>
                </a:solidFill>
                <a:latin typeface="+mn-lt"/>
              </a:rPr>
              <a:pPr/>
              <a:t>11</a:t>
            </a:fld>
            <a:endParaRPr lang="ru-RU" dirty="0">
              <a:solidFill>
                <a:srgbClr val="FFA100"/>
              </a:solidFill>
              <a:latin typeface="+mn-lt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628737F3-4977-38D2-B747-9B3D4A5617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1643" y="2428765"/>
            <a:ext cx="7772400" cy="267450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DC81664-E09E-84A5-E13D-845416C0E98F}"/>
              </a:ext>
            </a:extLst>
          </p:cNvPr>
          <p:cNvSpPr txBox="1"/>
          <p:nvPr/>
        </p:nvSpPr>
        <p:spPr>
          <a:xfrm>
            <a:off x="3897629" y="1997482"/>
            <a:ext cx="6983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Betas</a:t>
            </a:r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3E0E0B0-F98B-54E2-47F7-4A44ED1FBC40}"/>
              </a:ext>
            </a:extLst>
          </p:cNvPr>
          <p:cNvSpPr txBox="1"/>
          <p:nvPr/>
        </p:nvSpPr>
        <p:spPr>
          <a:xfrm>
            <a:off x="7687416" y="1993188"/>
            <a:ext cx="1169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Dispersion</a:t>
            </a:r>
            <a:endParaRPr lang="ru-RU" dirty="0"/>
          </a:p>
        </p:txBody>
      </p:sp>
      <p:sp>
        <p:nvSpPr>
          <p:cNvPr id="7" name="日付プレースホルダー 14">
            <a:extLst>
              <a:ext uri="{FF2B5EF4-FFF2-40B4-BE49-F238E27FC236}">
                <a16:creationId xmlns:a16="http://schemas.microsoft.com/office/drawing/2014/main" id="{F34898DF-A102-46A9-6141-EF1C4A1EBB7E}"/>
              </a:ext>
            </a:extLst>
          </p:cNvPr>
          <p:cNvSpPr txBox="1"/>
          <p:nvPr/>
        </p:nvSpPr>
        <p:spPr>
          <a:xfrm>
            <a:off x="109291" y="6503891"/>
            <a:ext cx="860527" cy="2836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ctr">
            <a:spAutoFit/>
          </a:bodyPr>
          <a:lstStyle>
            <a:lvl1pPr>
              <a:defRPr sz="1200">
                <a:solidFill>
                  <a:srgbClr val="E5B4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rPr lang="en-US" dirty="0">
                <a:solidFill>
                  <a:srgbClr val="FFA100"/>
                </a:solidFill>
                <a:latin typeface="+mn-lt"/>
              </a:rPr>
              <a:t>16</a:t>
            </a:r>
            <a:r>
              <a:rPr dirty="0">
                <a:solidFill>
                  <a:srgbClr val="FFA100"/>
                </a:solidFill>
                <a:latin typeface="+mn-lt"/>
              </a:rPr>
              <a:t>/</a:t>
            </a:r>
            <a:r>
              <a:rPr lang="ru-RU" dirty="0">
                <a:solidFill>
                  <a:srgbClr val="FFA100"/>
                </a:solidFill>
                <a:latin typeface="+mn-lt"/>
              </a:rPr>
              <a:t>11</a:t>
            </a:r>
            <a:r>
              <a:rPr dirty="0">
                <a:solidFill>
                  <a:srgbClr val="FFA100"/>
                </a:solidFill>
                <a:latin typeface="+mn-lt"/>
              </a:rPr>
              <a:t>/</a:t>
            </a:r>
            <a:r>
              <a:rPr lang="ru-RU" dirty="0">
                <a:solidFill>
                  <a:srgbClr val="FFA100"/>
                </a:solidFill>
                <a:latin typeface="+mn-lt"/>
              </a:rPr>
              <a:t>2022</a:t>
            </a:r>
          </a:p>
        </p:txBody>
      </p:sp>
    </p:spTree>
    <p:extLst>
      <p:ext uri="{BB962C8B-B14F-4D97-AF65-F5344CB8AC3E}">
        <p14:creationId xmlns:p14="http://schemas.microsoft.com/office/powerpoint/2010/main" val="7175170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E94DA00A-79D8-6CE6-7CC0-4E8B1D479ED8}"/>
              </a:ext>
            </a:extLst>
          </p:cNvPr>
          <p:cNvSpPr/>
          <p:nvPr/>
        </p:nvSpPr>
        <p:spPr>
          <a:xfrm>
            <a:off x="-16312" y="150404"/>
            <a:ext cx="1220831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rgbClr val="130C77"/>
                </a:solidFill>
                <a:ea typeface="Adobe Gothic Std B" panose="020B0800000000000000" pitchFamily="34" charset="-128"/>
                <a:cs typeface="Adobe Hebrew" panose="02040503050201020203" pitchFamily="18" charset="-79"/>
              </a:rPr>
              <a:t>MADX vs PTC ByPass </a:t>
            </a:r>
            <a:r>
              <a:rPr lang="ru-RU" sz="3200" b="1" dirty="0">
                <a:solidFill>
                  <a:srgbClr val="130C77"/>
                </a:solidFill>
                <a:ea typeface="Adobe Gothic Std B" panose="020B0800000000000000" pitchFamily="34" charset="-128"/>
                <a:cs typeface="Adobe Hebrew" panose="02040503050201020203" pitchFamily="18" charset="-79"/>
              </a:rPr>
              <a:t>(</a:t>
            </a:r>
            <a:r>
              <a:rPr lang="en-US" sz="3200" b="1" u="sng" dirty="0">
                <a:solidFill>
                  <a:srgbClr val="130C77"/>
                </a:solidFill>
                <a:ea typeface="Adobe Gothic Std B" panose="020B0800000000000000" pitchFamily="34" charset="-128"/>
                <a:cs typeface="Adobe Hebrew" panose="02040503050201020203" pitchFamily="18" charset="-79"/>
              </a:rPr>
              <a:t>3</a:t>
            </a:r>
            <a:r>
              <a:rPr lang="en-US" sz="3200" b="1" dirty="0">
                <a:solidFill>
                  <a:srgbClr val="130C77"/>
                </a:solidFill>
                <a:ea typeface="Adobe Gothic Std B" panose="020B0800000000000000" pitchFamily="34" charset="-128"/>
                <a:cs typeface="Adobe Hebrew" panose="02040503050201020203" pitchFamily="18" charset="-79"/>
              </a:rPr>
              <a:t> </a:t>
            </a:r>
            <a:r>
              <a:rPr lang="ru-RU" sz="3200" b="1" dirty="0">
                <a:solidFill>
                  <a:srgbClr val="130C77"/>
                </a:solidFill>
                <a:ea typeface="Adobe Gothic Std B" panose="020B0800000000000000" pitchFamily="34" charset="-128"/>
                <a:cs typeface="Adobe Hebrew" panose="02040503050201020203" pitchFamily="18" charset="-79"/>
              </a:rPr>
              <a:t>квадруполя)</a:t>
            </a:r>
            <a:endParaRPr lang="ru-RU" sz="3200" b="1" u="sng" dirty="0">
              <a:solidFill>
                <a:srgbClr val="130C77"/>
              </a:solidFill>
              <a:ea typeface="Adobe Gothic Std B" panose="020B0800000000000000" pitchFamily="34" charset="-128"/>
              <a:cs typeface="Adobe Hebrew" panose="02040503050201020203" pitchFamily="18" charset="-79"/>
            </a:endParaRPr>
          </a:p>
        </p:txBody>
      </p:sp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id="{0271BF47-15AF-3ECA-E4BC-D3A9E9FB561D}"/>
              </a:ext>
            </a:extLst>
          </p:cNvPr>
          <p:cNvCxnSpPr>
            <a:cxnSpLocks/>
          </p:cNvCxnSpPr>
          <p:nvPr/>
        </p:nvCxnSpPr>
        <p:spPr>
          <a:xfrm>
            <a:off x="-16312" y="832945"/>
            <a:ext cx="12208311" cy="0"/>
          </a:xfrm>
          <a:prstGeom prst="line">
            <a:avLst/>
          </a:prstGeom>
          <a:ln w="28575">
            <a:solidFill>
              <a:srgbClr val="EF4D0E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正方形/長方形 43">
            <a:extLst>
              <a:ext uri="{FF2B5EF4-FFF2-40B4-BE49-F238E27FC236}">
                <a16:creationId xmlns:a16="http://schemas.microsoft.com/office/drawing/2014/main" id="{EA14112C-BA09-BF19-06E4-7B7CE062DDE9}"/>
              </a:ext>
            </a:extLst>
          </p:cNvPr>
          <p:cNvSpPr/>
          <p:nvPr/>
        </p:nvSpPr>
        <p:spPr>
          <a:xfrm>
            <a:off x="-12000" y="6449818"/>
            <a:ext cx="12204000" cy="431329"/>
          </a:xfrm>
          <a:prstGeom prst="rect">
            <a:avLst/>
          </a:prstGeom>
          <a:solidFill>
            <a:srgbClr val="160D9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n w="0"/>
              <a:solidFill>
                <a:srgbClr val="A6FA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9" name="88ae095048.jpg" descr="88ae095048.jpg">
            <a:extLst>
              <a:ext uri="{FF2B5EF4-FFF2-40B4-BE49-F238E27FC236}">
                <a16:creationId xmlns:a16="http://schemas.microsoft.com/office/drawing/2014/main" id="{7FFC3971-91EB-A31D-AAB4-548736EE614B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1753384" y="6431239"/>
            <a:ext cx="438615" cy="449893"/>
          </a:xfrm>
          <a:prstGeom prst="rect">
            <a:avLst/>
          </a:prstGeom>
          <a:ln w="12700">
            <a:miter lim="400000"/>
          </a:ln>
        </p:spPr>
      </p:pic>
      <p:sp>
        <p:nvSpPr>
          <p:cNvPr id="20" name="スライド番号プレースホルダー 16">
            <a:extLst>
              <a:ext uri="{FF2B5EF4-FFF2-40B4-BE49-F238E27FC236}">
                <a16:creationId xmlns:a16="http://schemas.microsoft.com/office/drawing/2014/main" id="{6337B6F7-1C03-D758-6ED4-0891BFC1A6C5}"/>
              </a:ext>
            </a:extLst>
          </p:cNvPr>
          <p:cNvSpPr txBox="1">
            <a:spLocks/>
          </p:cNvSpPr>
          <p:nvPr/>
        </p:nvSpPr>
        <p:spPr>
          <a:xfrm>
            <a:off x="11498838" y="6510541"/>
            <a:ext cx="170878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rgbClr val="E5B542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9pPr>
          </a:lstStyle>
          <a:p>
            <a:fld id="{86CB4B4D-7CA3-9044-876B-883B54F8677D}" type="slidenum">
              <a:rPr lang="ru-RU" smtClean="0">
                <a:solidFill>
                  <a:srgbClr val="FFA100"/>
                </a:solidFill>
                <a:latin typeface="+mn-lt"/>
              </a:rPr>
              <a:pPr/>
              <a:t>12</a:t>
            </a:fld>
            <a:endParaRPr lang="ru-RU" dirty="0">
              <a:solidFill>
                <a:srgbClr val="FFA100"/>
              </a:solidFill>
              <a:latin typeface="+mn-lt"/>
            </a:endParaRPr>
          </a:p>
        </p:txBody>
      </p:sp>
      <p:sp>
        <p:nvSpPr>
          <p:cNvPr id="21" name="日付プレースホルダー 14">
            <a:extLst>
              <a:ext uri="{FF2B5EF4-FFF2-40B4-BE49-F238E27FC236}">
                <a16:creationId xmlns:a16="http://schemas.microsoft.com/office/drawing/2014/main" id="{F90D9A84-88BF-8F78-DCC0-3303392ED6F3}"/>
              </a:ext>
            </a:extLst>
          </p:cNvPr>
          <p:cNvSpPr txBox="1"/>
          <p:nvPr/>
        </p:nvSpPr>
        <p:spPr>
          <a:xfrm>
            <a:off x="109291" y="6503891"/>
            <a:ext cx="860527" cy="2836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ctr">
            <a:spAutoFit/>
          </a:bodyPr>
          <a:lstStyle>
            <a:lvl1pPr>
              <a:defRPr sz="1200">
                <a:solidFill>
                  <a:srgbClr val="E5B4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rPr lang="ru-RU" dirty="0">
                <a:solidFill>
                  <a:srgbClr val="FFA100"/>
                </a:solidFill>
                <a:latin typeface="+mn-lt"/>
              </a:rPr>
              <a:t>14</a:t>
            </a:r>
            <a:r>
              <a:rPr dirty="0">
                <a:solidFill>
                  <a:srgbClr val="FFA100"/>
                </a:solidFill>
                <a:latin typeface="+mn-lt"/>
              </a:rPr>
              <a:t>/</a:t>
            </a:r>
            <a:r>
              <a:rPr lang="ru-RU" dirty="0">
                <a:solidFill>
                  <a:srgbClr val="FFA100"/>
                </a:solidFill>
                <a:latin typeface="+mn-lt"/>
              </a:rPr>
              <a:t>11</a:t>
            </a:r>
            <a:r>
              <a:rPr dirty="0">
                <a:solidFill>
                  <a:srgbClr val="FFA100"/>
                </a:solidFill>
                <a:latin typeface="+mn-lt"/>
              </a:rPr>
              <a:t>/</a:t>
            </a:r>
            <a:r>
              <a:rPr lang="ru-RU" dirty="0">
                <a:solidFill>
                  <a:srgbClr val="FFA100"/>
                </a:solidFill>
                <a:latin typeface="+mn-lt"/>
              </a:rPr>
              <a:t>2022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2269E1AC-C368-C05C-E27C-32F18FE533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616" y="1424987"/>
            <a:ext cx="5316220" cy="218566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4EA2FE6-5820-39C7-66DE-791593F0900C}"/>
              </a:ext>
            </a:extLst>
          </p:cNvPr>
          <p:cNvSpPr txBox="1"/>
          <p:nvPr/>
        </p:nvSpPr>
        <p:spPr>
          <a:xfrm>
            <a:off x="2186948" y="953317"/>
            <a:ext cx="7743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MADX</a:t>
            </a:r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EAE394C-9288-04E8-394D-1106E55D1A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616" y="4042544"/>
            <a:ext cx="5316220" cy="220381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33C1783-648E-8DB6-5E91-0D10A5218D4A}"/>
              </a:ext>
            </a:extLst>
          </p:cNvPr>
          <p:cNvSpPr txBox="1"/>
          <p:nvPr/>
        </p:nvSpPr>
        <p:spPr>
          <a:xfrm>
            <a:off x="2961263" y="956946"/>
            <a:ext cx="1480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 DYN APER</a:t>
            </a:r>
            <a:endParaRPr lang="ru-R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DB7C91-3B45-4B09-CBE0-58DCE901E5B2}"/>
              </a:ext>
            </a:extLst>
          </p:cNvPr>
          <p:cNvSpPr txBox="1"/>
          <p:nvPr/>
        </p:nvSpPr>
        <p:spPr>
          <a:xfrm>
            <a:off x="8405318" y="939736"/>
            <a:ext cx="1212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MADX/PTC</a:t>
            </a:r>
            <a:endParaRPr lang="ru-RU" dirty="0"/>
          </a:p>
        </p:txBody>
      </p:sp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91B0697C-C291-EE08-52A3-1BE4372A96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15400" y="3950664"/>
            <a:ext cx="3057291" cy="2167629"/>
          </a:xfrm>
          <a:prstGeom prst="rect">
            <a:avLst/>
          </a:prstGeom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9D0461C4-3FD4-CD60-73A9-4233C52E02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56863" y="3987455"/>
            <a:ext cx="3057291" cy="2130838"/>
          </a:xfrm>
          <a:prstGeom prst="rect">
            <a:avLst/>
          </a:prstGeom>
        </p:spPr>
      </p:pic>
      <p:pic>
        <p:nvPicPr>
          <p:cNvPr id="36" name="Рисунок 35">
            <a:extLst>
              <a:ext uri="{FF2B5EF4-FFF2-40B4-BE49-F238E27FC236}">
                <a16:creationId xmlns:a16="http://schemas.microsoft.com/office/drawing/2014/main" id="{6D1D97B8-B93E-7DC4-3D84-475AFFD9D3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56044" y="1443020"/>
            <a:ext cx="5316220" cy="2176119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4324FF9F-754B-65C9-2B30-EC2AC37B5761}"/>
              </a:ext>
            </a:extLst>
          </p:cNvPr>
          <p:cNvSpPr txBox="1"/>
          <p:nvPr/>
        </p:nvSpPr>
        <p:spPr>
          <a:xfrm>
            <a:off x="2309438" y="3619139"/>
            <a:ext cx="1212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MADX/PTC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343171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E94DA00A-79D8-6CE6-7CC0-4E8B1D479ED8}"/>
              </a:ext>
            </a:extLst>
          </p:cNvPr>
          <p:cNvSpPr/>
          <p:nvPr/>
        </p:nvSpPr>
        <p:spPr>
          <a:xfrm>
            <a:off x="-16312" y="150404"/>
            <a:ext cx="1220831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rgbClr val="130C77"/>
                </a:solidFill>
                <a:ea typeface="Adobe Gothic Std B" panose="020B0800000000000000" pitchFamily="34" charset="-128"/>
                <a:cs typeface="Adobe Hebrew" panose="02040503050201020203" pitchFamily="18" charset="-79"/>
              </a:rPr>
              <a:t>COSY </a:t>
            </a:r>
            <a:r>
              <a:rPr lang="en-US" sz="3200" b="1" dirty="0" err="1">
                <a:solidFill>
                  <a:srgbClr val="130C77"/>
                </a:solidFill>
                <a:ea typeface="Adobe Gothic Std B" panose="020B0800000000000000" pitchFamily="34" charset="-128"/>
                <a:cs typeface="Adobe Hebrew" panose="02040503050201020203" pitchFamily="18" charset="-79"/>
              </a:rPr>
              <a:t>Chrom</a:t>
            </a:r>
            <a:r>
              <a:rPr lang="en-US" sz="3200" b="1" dirty="0">
                <a:solidFill>
                  <a:srgbClr val="130C77"/>
                </a:solidFill>
                <a:ea typeface="Adobe Gothic Std B" panose="020B0800000000000000" pitchFamily="34" charset="-128"/>
                <a:cs typeface="Adobe Hebrew" panose="02040503050201020203" pitchFamily="18" charset="-79"/>
              </a:rPr>
              <a:t> &amp; DA ByPass </a:t>
            </a:r>
            <a:r>
              <a:rPr lang="ru-RU" sz="3200" b="1" dirty="0">
                <a:solidFill>
                  <a:srgbClr val="130C77"/>
                </a:solidFill>
                <a:ea typeface="Adobe Gothic Std B" panose="020B0800000000000000" pitchFamily="34" charset="-128"/>
                <a:cs typeface="Adobe Hebrew" panose="02040503050201020203" pitchFamily="18" charset="-79"/>
              </a:rPr>
              <a:t>(</a:t>
            </a:r>
            <a:r>
              <a:rPr lang="en-US" sz="3200" b="1" u="sng" dirty="0">
                <a:solidFill>
                  <a:srgbClr val="130C77"/>
                </a:solidFill>
                <a:ea typeface="Adobe Gothic Std B" panose="020B0800000000000000" pitchFamily="34" charset="-128"/>
                <a:cs typeface="Adobe Hebrew" panose="02040503050201020203" pitchFamily="18" charset="-79"/>
              </a:rPr>
              <a:t>3</a:t>
            </a:r>
            <a:r>
              <a:rPr lang="en-US" sz="3200" b="1" dirty="0">
                <a:solidFill>
                  <a:srgbClr val="130C77"/>
                </a:solidFill>
                <a:ea typeface="Adobe Gothic Std B" panose="020B0800000000000000" pitchFamily="34" charset="-128"/>
                <a:cs typeface="Adobe Hebrew" panose="02040503050201020203" pitchFamily="18" charset="-79"/>
              </a:rPr>
              <a:t> </a:t>
            </a:r>
            <a:r>
              <a:rPr lang="ru-RU" sz="3200" b="1" dirty="0">
                <a:solidFill>
                  <a:srgbClr val="130C77"/>
                </a:solidFill>
                <a:ea typeface="Adobe Gothic Std B" panose="020B0800000000000000" pitchFamily="34" charset="-128"/>
                <a:cs typeface="Adobe Hebrew" panose="02040503050201020203" pitchFamily="18" charset="-79"/>
              </a:rPr>
              <a:t>квадруполя)</a:t>
            </a:r>
            <a:endParaRPr lang="ru-RU" sz="3200" b="1" u="sng" dirty="0">
              <a:solidFill>
                <a:srgbClr val="130C77"/>
              </a:solidFill>
              <a:ea typeface="Adobe Gothic Std B" panose="020B0800000000000000" pitchFamily="34" charset="-128"/>
              <a:cs typeface="Adobe Hebrew" panose="02040503050201020203" pitchFamily="18" charset="-79"/>
            </a:endParaRPr>
          </a:p>
        </p:txBody>
      </p:sp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id="{0271BF47-15AF-3ECA-E4BC-D3A9E9FB561D}"/>
              </a:ext>
            </a:extLst>
          </p:cNvPr>
          <p:cNvCxnSpPr>
            <a:cxnSpLocks/>
          </p:cNvCxnSpPr>
          <p:nvPr/>
        </p:nvCxnSpPr>
        <p:spPr>
          <a:xfrm>
            <a:off x="-16312" y="832945"/>
            <a:ext cx="12208311" cy="0"/>
          </a:xfrm>
          <a:prstGeom prst="line">
            <a:avLst/>
          </a:prstGeom>
          <a:ln w="28575">
            <a:solidFill>
              <a:srgbClr val="EF4D0E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正方形/長方形 43">
            <a:extLst>
              <a:ext uri="{FF2B5EF4-FFF2-40B4-BE49-F238E27FC236}">
                <a16:creationId xmlns:a16="http://schemas.microsoft.com/office/drawing/2014/main" id="{EA14112C-BA09-BF19-06E4-7B7CE062DDE9}"/>
              </a:ext>
            </a:extLst>
          </p:cNvPr>
          <p:cNvSpPr/>
          <p:nvPr/>
        </p:nvSpPr>
        <p:spPr>
          <a:xfrm>
            <a:off x="-12000" y="6449818"/>
            <a:ext cx="12204000" cy="431329"/>
          </a:xfrm>
          <a:prstGeom prst="rect">
            <a:avLst/>
          </a:prstGeom>
          <a:solidFill>
            <a:srgbClr val="160D9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n w="0"/>
              <a:solidFill>
                <a:srgbClr val="A6FA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9" name="88ae095048.jpg" descr="88ae095048.jpg">
            <a:extLst>
              <a:ext uri="{FF2B5EF4-FFF2-40B4-BE49-F238E27FC236}">
                <a16:creationId xmlns:a16="http://schemas.microsoft.com/office/drawing/2014/main" id="{7FFC3971-91EB-A31D-AAB4-548736EE614B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1753384" y="6431239"/>
            <a:ext cx="438615" cy="449893"/>
          </a:xfrm>
          <a:prstGeom prst="rect">
            <a:avLst/>
          </a:prstGeom>
          <a:ln w="12700">
            <a:miter lim="400000"/>
          </a:ln>
        </p:spPr>
      </p:pic>
      <p:sp>
        <p:nvSpPr>
          <p:cNvPr id="20" name="スライド番号プレースホルダー 16">
            <a:extLst>
              <a:ext uri="{FF2B5EF4-FFF2-40B4-BE49-F238E27FC236}">
                <a16:creationId xmlns:a16="http://schemas.microsoft.com/office/drawing/2014/main" id="{6337B6F7-1C03-D758-6ED4-0891BFC1A6C5}"/>
              </a:ext>
            </a:extLst>
          </p:cNvPr>
          <p:cNvSpPr txBox="1">
            <a:spLocks/>
          </p:cNvSpPr>
          <p:nvPr/>
        </p:nvSpPr>
        <p:spPr>
          <a:xfrm>
            <a:off x="11498838" y="6510541"/>
            <a:ext cx="170878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rgbClr val="E5B542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9pPr>
          </a:lstStyle>
          <a:p>
            <a:fld id="{86CB4B4D-7CA3-9044-876B-883B54F8677D}" type="slidenum">
              <a:rPr lang="ru-RU" smtClean="0">
                <a:solidFill>
                  <a:srgbClr val="FFA100"/>
                </a:solidFill>
                <a:latin typeface="+mn-lt"/>
              </a:rPr>
              <a:pPr/>
              <a:t>13</a:t>
            </a:fld>
            <a:endParaRPr lang="ru-RU" dirty="0">
              <a:solidFill>
                <a:srgbClr val="FFA100"/>
              </a:solidFill>
              <a:latin typeface="+mn-lt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64B99F3-7F65-60B9-D3A6-B5488A8618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6794" y="1077183"/>
            <a:ext cx="3369494" cy="2466431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23CA2584-2B6F-00BF-88B0-A218B44830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6100" y="1054625"/>
            <a:ext cx="5449570" cy="5173514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181885D5-E894-9D7D-06DB-D1B3CBB6B8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6794" y="3641382"/>
            <a:ext cx="3369494" cy="247096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68F7D81-C2D6-52FB-6BDD-C5BC07038AF2}"/>
              </a:ext>
            </a:extLst>
          </p:cNvPr>
          <p:cNvSpPr txBox="1"/>
          <p:nvPr/>
        </p:nvSpPr>
        <p:spPr>
          <a:xfrm>
            <a:off x="126957" y="1223010"/>
            <a:ext cx="1042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WO SEXT</a:t>
            </a:r>
            <a:endParaRPr lang="ru-RU" u="sng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985C1B-7501-DB71-8BB3-C9EC6D4220CE}"/>
              </a:ext>
            </a:extLst>
          </p:cNvPr>
          <p:cNvSpPr txBox="1"/>
          <p:nvPr/>
        </p:nvSpPr>
        <p:spPr>
          <a:xfrm>
            <a:off x="126957" y="3641382"/>
            <a:ext cx="893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W SEXT</a:t>
            </a:r>
            <a:endParaRPr lang="ru-RU" u="sng" dirty="0"/>
          </a:p>
        </p:txBody>
      </p:sp>
      <p:sp>
        <p:nvSpPr>
          <p:cNvPr id="5" name="日付プレースホルダー 14">
            <a:extLst>
              <a:ext uri="{FF2B5EF4-FFF2-40B4-BE49-F238E27FC236}">
                <a16:creationId xmlns:a16="http://schemas.microsoft.com/office/drawing/2014/main" id="{0B048C9C-5271-5746-2757-5F95891D2AB8}"/>
              </a:ext>
            </a:extLst>
          </p:cNvPr>
          <p:cNvSpPr txBox="1"/>
          <p:nvPr/>
        </p:nvSpPr>
        <p:spPr>
          <a:xfrm>
            <a:off x="109291" y="6503891"/>
            <a:ext cx="860527" cy="2836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ctr">
            <a:spAutoFit/>
          </a:bodyPr>
          <a:lstStyle>
            <a:lvl1pPr>
              <a:defRPr sz="1200">
                <a:solidFill>
                  <a:srgbClr val="E5B4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rPr lang="en-US" dirty="0">
                <a:solidFill>
                  <a:srgbClr val="FFA100"/>
                </a:solidFill>
                <a:latin typeface="+mn-lt"/>
              </a:rPr>
              <a:t>16</a:t>
            </a:r>
            <a:r>
              <a:rPr dirty="0">
                <a:solidFill>
                  <a:srgbClr val="FFA100"/>
                </a:solidFill>
                <a:latin typeface="+mn-lt"/>
              </a:rPr>
              <a:t>/</a:t>
            </a:r>
            <a:r>
              <a:rPr lang="ru-RU" dirty="0">
                <a:solidFill>
                  <a:srgbClr val="FFA100"/>
                </a:solidFill>
                <a:latin typeface="+mn-lt"/>
              </a:rPr>
              <a:t>11</a:t>
            </a:r>
            <a:r>
              <a:rPr dirty="0">
                <a:solidFill>
                  <a:srgbClr val="FFA100"/>
                </a:solidFill>
                <a:latin typeface="+mn-lt"/>
              </a:rPr>
              <a:t>/</a:t>
            </a:r>
            <a:r>
              <a:rPr lang="ru-RU" dirty="0">
                <a:solidFill>
                  <a:srgbClr val="FFA100"/>
                </a:solidFill>
                <a:latin typeface="+mn-lt"/>
              </a:rPr>
              <a:t>2022</a:t>
            </a:r>
          </a:p>
        </p:txBody>
      </p:sp>
    </p:spTree>
    <p:extLst>
      <p:ext uri="{BB962C8B-B14F-4D97-AF65-F5344CB8AC3E}">
        <p14:creationId xmlns:p14="http://schemas.microsoft.com/office/powerpoint/2010/main" val="9682118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E94DA00A-79D8-6CE6-7CC0-4E8B1D479ED8}"/>
              </a:ext>
            </a:extLst>
          </p:cNvPr>
          <p:cNvSpPr/>
          <p:nvPr/>
        </p:nvSpPr>
        <p:spPr>
          <a:xfrm>
            <a:off x="-16312" y="150404"/>
            <a:ext cx="1220831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b="1" dirty="0">
                <a:solidFill>
                  <a:srgbClr val="130C77"/>
                </a:solidFill>
                <a:ea typeface="Adobe Gothic Std B" panose="020B0800000000000000" pitchFamily="34" charset="-128"/>
                <a:cs typeface="Adobe Hebrew" panose="02040503050201020203" pitchFamily="18" charset="-79"/>
              </a:rPr>
              <a:t>Хроматичность</a:t>
            </a:r>
          </a:p>
        </p:txBody>
      </p:sp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id="{0271BF47-15AF-3ECA-E4BC-D3A9E9FB561D}"/>
              </a:ext>
            </a:extLst>
          </p:cNvPr>
          <p:cNvCxnSpPr>
            <a:cxnSpLocks/>
          </p:cNvCxnSpPr>
          <p:nvPr/>
        </p:nvCxnSpPr>
        <p:spPr>
          <a:xfrm>
            <a:off x="-16312" y="832945"/>
            <a:ext cx="12208311" cy="0"/>
          </a:xfrm>
          <a:prstGeom prst="line">
            <a:avLst/>
          </a:prstGeom>
          <a:ln w="28575">
            <a:solidFill>
              <a:srgbClr val="EF4D0E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正方形/長方形 43">
            <a:extLst>
              <a:ext uri="{FF2B5EF4-FFF2-40B4-BE49-F238E27FC236}">
                <a16:creationId xmlns:a16="http://schemas.microsoft.com/office/drawing/2014/main" id="{EA14112C-BA09-BF19-06E4-7B7CE062DDE9}"/>
              </a:ext>
            </a:extLst>
          </p:cNvPr>
          <p:cNvSpPr/>
          <p:nvPr/>
        </p:nvSpPr>
        <p:spPr>
          <a:xfrm>
            <a:off x="-12000" y="6449818"/>
            <a:ext cx="12204000" cy="431329"/>
          </a:xfrm>
          <a:prstGeom prst="rect">
            <a:avLst/>
          </a:prstGeom>
          <a:solidFill>
            <a:srgbClr val="160D9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n w="0"/>
              <a:solidFill>
                <a:srgbClr val="A6FA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9" name="88ae095048.jpg" descr="88ae095048.jpg">
            <a:extLst>
              <a:ext uri="{FF2B5EF4-FFF2-40B4-BE49-F238E27FC236}">
                <a16:creationId xmlns:a16="http://schemas.microsoft.com/office/drawing/2014/main" id="{7FFC3971-91EB-A31D-AAB4-548736EE614B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1753384" y="6431239"/>
            <a:ext cx="438615" cy="449893"/>
          </a:xfrm>
          <a:prstGeom prst="rect">
            <a:avLst/>
          </a:prstGeom>
          <a:ln w="12700">
            <a:miter lim="400000"/>
          </a:ln>
        </p:spPr>
      </p:pic>
      <p:sp>
        <p:nvSpPr>
          <p:cNvPr id="20" name="スライド番号プレースホルダー 16">
            <a:extLst>
              <a:ext uri="{FF2B5EF4-FFF2-40B4-BE49-F238E27FC236}">
                <a16:creationId xmlns:a16="http://schemas.microsoft.com/office/drawing/2014/main" id="{6337B6F7-1C03-D758-6ED4-0891BFC1A6C5}"/>
              </a:ext>
            </a:extLst>
          </p:cNvPr>
          <p:cNvSpPr txBox="1">
            <a:spLocks/>
          </p:cNvSpPr>
          <p:nvPr/>
        </p:nvSpPr>
        <p:spPr>
          <a:xfrm>
            <a:off x="11498838" y="6510541"/>
            <a:ext cx="170878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rgbClr val="E5B542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9pPr>
          </a:lstStyle>
          <a:p>
            <a:fld id="{86CB4B4D-7CA3-9044-876B-883B54F8677D}" type="slidenum">
              <a:rPr lang="ru-RU" smtClean="0">
                <a:solidFill>
                  <a:srgbClr val="FFA100"/>
                </a:solidFill>
                <a:latin typeface="+mn-lt"/>
              </a:rPr>
              <a:pPr/>
              <a:t>14</a:t>
            </a:fld>
            <a:endParaRPr lang="ru-RU" dirty="0">
              <a:solidFill>
                <a:srgbClr val="FFA100"/>
              </a:solidFill>
              <a:latin typeface="+mn-lt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82FB670-BBA2-AC2B-CD7C-16FE5BDB8F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3500" y="1440952"/>
            <a:ext cx="6985000" cy="217170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3CBBE34-EE04-EC6A-3DF0-DDFB4CEAFA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4243" y="4361440"/>
            <a:ext cx="6896100" cy="16891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ED66FC8-E988-C015-D7B1-94E1958ECB64}"/>
              </a:ext>
            </a:extLst>
          </p:cNvPr>
          <p:cNvSpPr txBox="1"/>
          <p:nvPr/>
        </p:nvSpPr>
        <p:spPr>
          <a:xfrm>
            <a:off x="2684243" y="3935269"/>
            <a:ext cx="1285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SEXTUPOLE</a:t>
            </a:r>
            <a:endParaRPr lang="ru-RU" b="1" u="sng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31213D-0421-4C63-B7BC-DD8A25BD9C1A}"/>
              </a:ext>
            </a:extLst>
          </p:cNvPr>
          <p:cNvSpPr txBox="1"/>
          <p:nvPr/>
        </p:nvSpPr>
        <p:spPr>
          <a:xfrm>
            <a:off x="2603500" y="1022949"/>
            <a:ext cx="1542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QUADRUPOLE</a:t>
            </a:r>
            <a:endParaRPr lang="ru-RU" b="1" u="sng" dirty="0"/>
          </a:p>
        </p:txBody>
      </p:sp>
      <p:sp>
        <p:nvSpPr>
          <p:cNvPr id="2" name="日付プレースホルダー 14">
            <a:extLst>
              <a:ext uri="{FF2B5EF4-FFF2-40B4-BE49-F238E27FC236}">
                <a16:creationId xmlns:a16="http://schemas.microsoft.com/office/drawing/2014/main" id="{A0372CA7-62AE-E2A1-190E-3E2E4871C86E}"/>
              </a:ext>
            </a:extLst>
          </p:cNvPr>
          <p:cNvSpPr txBox="1"/>
          <p:nvPr/>
        </p:nvSpPr>
        <p:spPr>
          <a:xfrm>
            <a:off x="109291" y="6503891"/>
            <a:ext cx="860527" cy="2836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ctr">
            <a:spAutoFit/>
          </a:bodyPr>
          <a:lstStyle>
            <a:lvl1pPr>
              <a:defRPr sz="1200">
                <a:solidFill>
                  <a:srgbClr val="E5B4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rPr lang="en-US" dirty="0">
                <a:solidFill>
                  <a:srgbClr val="FFA100"/>
                </a:solidFill>
                <a:latin typeface="+mn-lt"/>
              </a:rPr>
              <a:t>16</a:t>
            </a:r>
            <a:r>
              <a:rPr dirty="0">
                <a:solidFill>
                  <a:srgbClr val="FFA100"/>
                </a:solidFill>
                <a:latin typeface="+mn-lt"/>
              </a:rPr>
              <a:t>/</a:t>
            </a:r>
            <a:r>
              <a:rPr lang="ru-RU" dirty="0">
                <a:solidFill>
                  <a:srgbClr val="FFA100"/>
                </a:solidFill>
                <a:latin typeface="+mn-lt"/>
              </a:rPr>
              <a:t>11</a:t>
            </a:r>
            <a:r>
              <a:rPr dirty="0">
                <a:solidFill>
                  <a:srgbClr val="FFA100"/>
                </a:solidFill>
                <a:latin typeface="+mn-lt"/>
              </a:rPr>
              <a:t>/</a:t>
            </a:r>
            <a:r>
              <a:rPr lang="ru-RU" dirty="0">
                <a:solidFill>
                  <a:srgbClr val="FFA100"/>
                </a:solidFill>
                <a:latin typeface="+mn-lt"/>
              </a:rPr>
              <a:t>2022</a:t>
            </a:r>
          </a:p>
        </p:txBody>
      </p:sp>
    </p:spTree>
    <p:extLst>
      <p:ext uri="{BB962C8B-B14F-4D97-AF65-F5344CB8AC3E}">
        <p14:creationId xmlns:p14="http://schemas.microsoft.com/office/powerpoint/2010/main" val="37605800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E94DA00A-79D8-6CE6-7CC0-4E8B1D479ED8}"/>
              </a:ext>
            </a:extLst>
          </p:cNvPr>
          <p:cNvSpPr/>
          <p:nvPr/>
        </p:nvSpPr>
        <p:spPr>
          <a:xfrm>
            <a:off x="-16313" y="2664127"/>
            <a:ext cx="1220831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rgbClr val="130C77"/>
                </a:solidFill>
                <a:ea typeface="Adobe Gothic Std B" panose="020B0800000000000000" pitchFamily="34" charset="-128"/>
                <a:cs typeface="Adobe Hebrew" panose="02040503050201020203" pitchFamily="18" charset="-79"/>
              </a:rPr>
              <a:t>ByPass 5 Quadrupole</a:t>
            </a:r>
            <a:endParaRPr lang="ru-RU" sz="3200" b="1" dirty="0">
              <a:solidFill>
                <a:srgbClr val="130C77"/>
              </a:solidFill>
              <a:ea typeface="Adobe Gothic Std B" panose="020B0800000000000000" pitchFamily="34" charset="-128"/>
              <a:cs typeface="Adobe Hebrew" panose="02040503050201020203" pitchFamily="18" charset="-79"/>
            </a:endParaRPr>
          </a:p>
        </p:txBody>
      </p:sp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id="{0271BF47-15AF-3ECA-E4BC-D3A9E9FB561D}"/>
              </a:ext>
            </a:extLst>
          </p:cNvPr>
          <p:cNvCxnSpPr>
            <a:cxnSpLocks/>
          </p:cNvCxnSpPr>
          <p:nvPr/>
        </p:nvCxnSpPr>
        <p:spPr>
          <a:xfrm>
            <a:off x="-16312" y="3360493"/>
            <a:ext cx="12208311" cy="0"/>
          </a:xfrm>
          <a:prstGeom prst="line">
            <a:avLst/>
          </a:prstGeom>
          <a:ln w="28575">
            <a:solidFill>
              <a:srgbClr val="EF4D0E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正方形/長方形 43">
            <a:extLst>
              <a:ext uri="{FF2B5EF4-FFF2-40B4-BE49-F238E27FC236}">
                <a16:creationId xmlns:a16="http://schemas.microsoft.com/office/drawing/2014/main" id="{EA14112C-BA09-BF19-06E4-7B7CE062DDE9}"/>
              </a:ext>
            </a:extLst>
          </p:cNvPr>
          <p:cNvSpPr/>
          <p:nvPr/>
        </p:nvSpPr>
        <p:spPr>
          <a:xfrm>
            <a:off x="-12000" y="6449818"/>
            <a:ext cx="12204000" cy="431329"/>
          </a:xfrm>
          <a:prstGeom prst="rect">
            <a:avLst/>
          </a:prstGeom>
          <a:solidFill>
            <a:srgbClr val="160D9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n w="0"/>
              <a:solidFill>
                <a:srgbClr val="A6FA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9" name="88ae095048.jpg" descr="88ae095048.jpg">
            <a:extLst>
              <a:ext uri="{FF2B5EF4-FFF2-40B4-BE49-F238E27FC236}">
                <a16:creationId xmlns:a16="http://schemas.microsoft.com/office/drawing/2014/main" id="{7FFC3971-91EB-A31D-AAB4-548736EE614B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1753384" y="6431239"/>
            <a:ext cx="438615" cy="449893"/>
          </a:xfrm>
          <a:prstGeom prst="rect">
            <a:avLst/>
          </a:prstGeom>
          <a:ln w="12700">
            <a:miter lim="400000"/>
          </a:ln>
        </p:spPr>
      </p:pic>
      <p:sp>
        <p:nvSpPr>
          <p:cNvPr id="20" name="スライド番号プレースホルダー 16">
            <a:extLst>
              <a:ext uri="{FF2B5EF4-FFF2-40B4-BE49-F238E27FC236}">
                <a16:creationId xmlns:a16="http://schemas.microsoft.com/office/drawing/2014/main" id="{6337B6F7-1C03-D758-6ED4-0891BFC1A6C5}"/>
              </a:ext>
            </a:extLst>
          </p:cNvPr>
          <p:cNvSpPr txBox="1">
            <a:spLocks/>
          </p:cNvSpPr>
          <p:nvPr/>
        </p:nvSpPr>
        <p:spPr>
          <a:xfrm>
            <a:off x="11498838" y="6510541"/>
            <a:ext cx="170878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rgbClr val="E5B542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9pPr>
          </a:lstStyle>
          <a:p>
            <a:fld id="{86CB4B4D-7CA3-9044-876B-883B54F8677D}" type="slidenum">
              <a:rPr lang="ru-RU" smtClean="0">
                <a:solidFill>
                  <a:srgbClr val="FFA100"/>
                </a:solidFill>
                <a:latin typeface="+mn-lt"/>
              </a:rPr>
              <a:pPr/>
              <a:t>15</a:t>
            </a:fld>
            <a:endParaRPr lang="ru-RU" dirty="0">
              <a:solidFill>
                <a:srgbClr val="FFA100"/>
              </a:solidFill>
              <a:latin typeface="+mn-lt"/>
            </a:endParaRPr>
          </a:p>
        </p:txBody>
      </p:sp>
      <p:sp>
        <p:nvSpPr>
          <p:cNvPr id="9" name="日付プレースホルダー 14">
            <a:extLst>
              <a:ext uri="{FF2B5EF4-FFF2-40B4-BE49-F238E27FC236}">
                <a16:creationId xmlns:a16="http://schemas.microsoft.com/office/drawing/2014/main" id="{C71B8406-9CA4-75DA-CCAC-7EB50B47F782}"/>
              </a:ext>
            </a:extLst>
          </p:cNvPr>
          <p:cNvSpPr txBox="1"/>
          <p:nvPr/>
        </p:nvSpPr>
        <p:spPr>
          <a:xfrm>
            <a:off x="109291" y="6503891"/>
            <a:ext cx="860527" cy="2836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ctr">
            <a:spAutoFit/>
          </a:bodyPr>
          <a:lstStyle>
            <a:lvl1pPr>
              <a:defRPr sz="1200">
                <a:solidFill>
                  <a:srgbClr val="E5B4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rPr lang="en-US" dirty="0">
                <a:solidFill>
                  <a:srgbClr val="FFA100"/>
                </a:solidFill>
                <a:latin typeface="+mn-lt"/>
              </a:rPr>
              <a:t>16</a:t>
            </a:r>
            <a:r>
              <a:rPr dirty="0">
                <a:solidFill>
                  <a:srgbClr val="FFA100"/>
                </a:solidFill>
                <a:latin typeface="+mn-lt"/>
              </a:rPr>
              <a:t>/</a:t>
            </a:r>
            <a:r>
              <a:rPr lang="ru-RU" dirty="0">
                <a:solidFill>
                  <a:srgbClr val="FFA100"/>
                </a:solidFill>
                <a:latin typeface="+mn-lt"/>
              </a:rPr>
              <a:t>11</a:t>
            </a:r>
            <a:r>
              <a:rPr dirty="0">
                <a:solidFill>
                  <a:srgbClr val="FFA100"/>
                </a:solidFill>
                <a:latin typeface="+mn-lt"/>
              </a:rPr>
              <a:t>/</a:t>
            </a:r>
            <a:r>
              <a:rPr lang="ru-RU" dirty="0">
                <a:solidFill>
                  <a:srgbClr val="FFA100"/>
                </a:solidFill>
                <a:latin typeface="+mn-lt"/>
              </a:rPr>
              <a:t>2022</a:t>
            </a:r>
          </a:p>
        </p:txBody>
      </p:sp>
    </p:spTree>
    <p:extLst>
      <p:ext uri="{BB962C8B-B14F-4D97-AF65-F5344CB8AC3E}">
        <p14:creationId xmlns:p14="http://schemas.microsoft.com/office/powerpoint/2010/main" val="15190683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E94DA00A-79D8-6CE6-7CC0-4E8B1D479ED8}"/>
              </a:ext>
            </a:extLst>
          </p:cNvPr>
          <p:cNvSpPr/>
          <p:nvPr/>
        </p:nvSpPr>
        <p:spPr>
          <a:xfrm>
            <a:off x="-16312" y="150404"/>
            <a:ext cx="1220831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b="1" dirty="0">
                <a:solidFill>
                  <a:srgbClr val="130C77"/>
                </a:solidFill>
                <a:ea typeface="Adobe Gothic Std B" panose="020B0800000000000000" pitchFamily="34" charset="-128"/>
                <a:cs typeface="Adobe Hebrew" panose="02040503050201020203" pitchFamily="18" charset="-79"/>
              </a:rPr>
              <a:t>Геометрия отводного канала </a:t>
            </a:r>
            <a:r>
              <a:rPr lang="en-US" sz="3200" b="1" dirty="0">
                <a:solidFill>
                  <a:srgbClr val="130C77"/>
                </a:solidFill>
                <a:ea typeface="Adobe Gothic Std B" panose="020B0800000000000000" pitchFamily="34" charset="-128"/>
                <a:cs typeface="Adobe Hebrew" panose="02040503050201020203" pitchFamily="18" charset="-79"/>
              </a:rPr>
              <a:t>ByPass (</a:t>
            </a:r>
            <a:r>
              <a:rPr lang="ru-RU" sz="3200" b="1" dirty="0">
                <a:solidFill>
                  <a:srgbClr val="130C77"/>
                </a:solidFill>
                <a:ea typeface="Adobe Gothic Std B" panose="020B0800000000000000" pitchFamily="34" charset="-128"/>
                <a:cs typeface="Adobe Hebrew" panose="02040503050201020203" pitchFamily="18" charset="-79"/>
              </a:rPr>
              <a:t>5</a:t>
            </a:r>
            <a:r>
              <a:rPr lang="en-US" sz="3200" b="1" dirty="0">
                <a:solidFill>
                  <a:srgbClr val="130C77"/>
                </a:solidFill>
                <a:ea typeface="Adobe Gothic Std B" panose="020B0800000000000000" pitchFamily="34" charset="-128"/>
                <a:cs typeface="Adobe Hebrew" panose="02040503050201020203" pitchFamily="18" charset="-79"/>
              </a:rPr>
              <a:t> </a:t>
            </a:r>
            <a:r>
              <a:rPr lang="ru-RU" sz="3200" b="1" dirty="0">
                <a:solidFill>
                  <a:srgbClr val="130C77"/>
                </a:solidFill>
                <a:ea typeface="Adobe Gothic Std B" panose="020B0800000000000000" pitchFamily="34" charset="-128"/>
                <a:cs typeface="Adobe Hebrew" panose="02040503050201020203" pitchFamily="18" charset="-79"/>
              </a:rPr>
              <a:t>квадруполей</a:t>
            </a:r>
            <a:r>
              <a:rPr lang="en-US" sz="3200" b="1" dirty="0">
                <a:solidFill>
                  <a:srgbClr val="130C77"/>
                </a:solidFill>
                <a:ea typeface="Adobe Gothic Std B" panose="020B0800000000000000" pitchFamily="34" charset="-128"/>
                <a:cs typeface="Adobe Hebrew" panose="02040503050201020203" pitchFamily="18" charset="-79"/>
              </a:rPr>
              <a:t>)</a:t>
            </a:r>
            <a:endParaRPr lang="ru-RU" sz="3200" b="1" dirty="0">
              <a:solidFill>
                <a:srgbClr val="130C77"/>
              </a:solidFill>
              <a:ea typeface="Adobe Gothic Std B" panose="020B0800000000000000" pitchFamily="34" charset="-128"/>
              <a:cs typeface="Adobe Hebrew" panose="02040503050201020203" pitchFamily="18" charset="-79"/>
            </a:endParaRPr>
          </a:p>
        </p:txBody>
      </p:sp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id="{0271BF47-15AF-3ECA-E4BC-D3A9E9FB561D}"/>
              </a:ext>
            </a:extLst>
          </p:cNvPr>
          <p:cNvCxnSpPr>
            <a:cxnSpLocks/>
          </p:cNvCxnSpPr>
          <p:nvPr/>
        </p:nvCxnSpPr>
        <p:spPr>
          <a:xfrm>
            <a:off x="-16312" y="832945"/>
            <a:ext cx="12208311" cy="0"/>
          </a:xfrm>
          <a:prstGeom prst="line">
            <a:avLst/>
          </a:prstGeom>
          <a:ln w="28575">
            <a:solidFill>
              <a:srgbClr val="EF4D0E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正方形/長方形 43">
            <a:extLst>
              <a:ext uri="{FF2B5EF4-FFF2-40B4-BE49-F238E27FC236}">
                <a16:creationId xmlns:a16="http://schemas.microsoft.com/office/drawing/2014/main" id="{EA14112C-BA09-BF19-06E4-7B7CE062DDE9}"/>
              </a:ext>
            </a:extLst>
          </p:cNvPr>
          <p:cNvSpPr/>
          <p:nvPr/>
        </p:nvSpPr>
        <p:spPr>
          <a:xfrm>
            <a:off x="-12000" y="6449818"/>
            <a:ext cx="12204000" cy="431329"/>
          </a:xfrm>
          <a:prstGeom prst="rect">
            <a:avLst/>
          </a:prstGeom>
          <a:solidFill>
            <a:srgbClr val="160D9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n w="0"/>
              <a:solidFill>
                <a:srgbClr val="A6FA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9" name="88ae095048.jpg" descr="88ae095048.jpg">
            <a:extLst>
              <a:ext uri="{FF2B5EF4-FFF2-40B4-BE49-F238E27FC236}">
                <a16:creationId xmlns:a16="http://schemas.microsoft.com/office/drawing/2014/main" id="{7FFC3971-91EB-A31D-AAB4-548736EE614B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1753384" y="6431239"/>
            <a:ext cx="438615" cy="449893"/>
          </a:xfrm>
          <a:prstGeom prst="rect">
            <a:avLst/>
          </a:prstGeom>
          <a:ln w="12700">
            <a:miter lim="400000"/>
          </a:ln>
        </p:spPr>
      </p:pic>
      <p:sp>
        <p:nvSpPr>
          <p:cNvPr id="20" name="スライド番号プレースホルダー 16">
            <a:extLst>
              <a:ext uri="{FF2B5EF4-FFF2-40B4-BE49-F238E27FC236}">
                <a16:creationId xmlns:a16="http://schemas.microsoft.com/office/drawing/2014/main" id="{6337B6F7-1C03-D758-6ED4-0891BFC1A6C5}"/>
              </a:ext>
            </a:extLst>
          </p:cNvPr>
          <p:cNvSpPr txBox="1">
            <a:spLocks/>
          </p:cNvSpPr>
          <p:nvPr/>
        </p:nvSpPr>
        <p:spPr>
          <a:xfrm>
            <a:off x="11498838" y="6510541"/>
            <a:ext cx="170878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rgbClr val="E5B542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9pPr>
          </a:lstStyle>
          <a:p>
            <a:fld id="{86CB4B4D-7CA3-9044-876B-883B54F8677D}" type="slidenum">
              <a:rPr lang="ru-RU" smtClean="0">
                <a:solidFill>
                  <a:srgbClr val="FFA100"/>
                </a:solidFill>
                <a:latin typeface="+mn-lt"/>
              </a:rPr>
              <a:pPr/>
              <a:t>16</a:t>
            </a:fld>
            <a:endParaRPr lang="ru-RU" dirty="0">
              <a:solidFill>
                <a:srgbClr val="FFA100"/>
              </a:solidFill>
              <a:latin typeface="+mn-lt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1A090D52-F375-D51D-7725-D4E74B4F2286}"/>
              </a:ext>
            </a:extLst>
          </p:cNvPr>
          <p:cNvSpPr/>
          <p:nvPr/>
        </p:nvSpPr>
        <p:spPr>
          <a:xfrm>
            <a:off x="1632476" y="3043133"/>
            <a:ext cx="9187031" cy="537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84BA6F8F-C252-E74A-47C9-B4547B4EF0C6}"/>
              </a:ext>
            </a:extLst>
          </p:cNvPr>
          <p:cNvSpPr/>
          <p:nvPr/>
        </p:nvSpPr>
        <p:spPr>
          <a:xfrm rot="19450796">
            <a:off x="1401706" y="2310456"/>
            <a:ext cx="2517289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31F213E-D7B8-1ACE-A804-2059C6496910}"/>
                  </a:ext>
                </a:extLst>
              </p:cNvPr>
              <p:cNvSpPr txBox="1"/>
              <p:nvPr/>
            </p:nvSpPr>
            <p:spPr>
              <a:xfrm>
                <a:off x="2425439" y="2427756"/>
                <a:ext cx="12688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9 </m:t>
                      </m:r>
                      <m:r>
                        <m:rPr>
                          <m:sty m:val="p"/>
                        </m:rPr>
                        <a:rPr lang="en-US" i="1" dirty="0" smtClean="0">
                          <a:latin typeface="Cambria Math" panose="02040503050406030204" pitchFamily="18" charset="0"/>
                        </a:rPr>
                        <m:t>deg</m:t>
                      </m:r>
                      <m:r>
                        <a:rPr lang="ru-RU" i="1" dirty="0" smtClean="0">
                          <a:latin typeface="Cambria Math" panose="02040503050406030204" pitchFamily="18" charset="0"/>
                        </a:rPr>
                        <m:t>⁡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31F213E-D7B8-1ACE-A804-2059C64969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5439" y="2427756"/>
                <a:ext cx="1268874" cy="369332"/>
              </a:xfrm>
              <a:prstGeom prst="rect">
                <a:avLst/>
              </a:prstGeom>
              <a:blipFill>
                <a:blip r:embed="rId3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Дуга 7">
            <a:extLst>
              <a:ext uri="{FF2B5EF4-FFF2-40B4-BE49-F238E27FC236}">
                <a16:creationId xmlns:a16="http://schemas.microsoft.com/office/drawing/2014/main" id="{8D9E7046-3E1F-D7AC-1892-857451CBB093}"/>
              </a:ext>
            </a:extLst>
          </p:cNvPr>
          <p:cNvSpPr/>
          <p:nvPr/>
        </p:nvSpPr>
        <p:spPr>
          <a:xfrm>
            <a:off x="1761326" y="2651612"/>
            <a:ext cx="935915" cy="836830"/>
          </a:xfrm>
          <a:prstGeom prst="arc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9" name="Прямая со стрелкой 8">
            <a:extLst>
              <a:ext uri="{FF2B5EF4-FFF2-40B4-BE49-F238E27FC236}">
                <a16:creationId xmlns:a16="http://schemas.microsoft.com/office/drawing/2014/main" id="{C3576805-A8CB-D6FB-C4F7-115E90AC4EC6}"/>
              </a:ext>
            </a:extLst>
          </p:cNvPr>
          <p:cNvCxnSpPr/>
          <p:nvPr/>
        </p:nvCxnSpPr>
        <p:spPr>
          <a:xfrm>
            <a:off x="3664507" y="1751486"/>
            <a:ext cx="0" cy="122755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05AB754-B464-8FAE-619E-521348763AC9}"/>
                  </a:ext>
                </a:extLst>
              </p:cNvPr>
              <p:cNvSpPr txBox="1"/>
              <p:nvPr/>
            </p:nvSpPr>
            <p:spPr>
              <a:xfrm>
                <a:off x="3694506" y="2100328"/>
                <a:ext cx="1613583" cy="3965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𝐵𝑃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p>
                      </m:sSubSup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= 1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.463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05AB754-B464-8FAE-619E-521348763A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4506" y="2100328"/>
                <a:ext cx="1613583" cy="396583"/>
              </a:xfrm>
              <a:prstGeom prst="rect">
                <a:avLst/>
              </a:prstGeom>
              <a:blipFill>
                <a:blip r:embed="rId4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DC83DD1-5598-F8C1-27CD-4456152F013A}"/>
                  </a:ext>
                </a:extLst>
              </p:cNvPr>
              <p:cNvSpPr txBox="1"/>
              <p:nvPr/>
            </p:nvSpPr>
            <p:spPr>
              <a:xfrm>
                <a:off x="5363830" y="3286370"/>
                <a:ext cx="18963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𝑆𝑆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ru-RU" b="0" i="1" dirty="0" smtClean="0">
                          <a:latin typeface="Cambria Math" panose="02040503050406030204" pitchFamily="18" charset="0"/>
                        </a:rPr>
                        <m:t>12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.632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DC83DD1-5598-F8C1-27CD-4456152F01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3830" y="3286370"/>
                <a:ext cx="1896352" cy="369332"/>
              </a:xfrm>
              <a:prstGeom prst="rect">
                <a:avLst/>
              </a:prstGeom>
              <a:blipFill>
                <a:blip r:embed="rId5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EC711547-50A9-473E-CEFC-13A91B1FDB95}"/>
              </a:ext>
            </a:extLst>
          </p:cNvPr>
          <p:cNvSpPr/>
          <p:nvPr/>
        </p:nvSpPr>
        <p:spPr>
          <a:xfrm rot="12930060">
            <a:off x="8522917" y="2310454"/>
            <a:ext cx="2517289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322D17DF-D799-A21B-1CB1-DD86A1CBB29D}"/>
              </a:ext>
            </a:extLst>
          </p:cNvPr>
          <p:cNvSpPr/>
          <p:nvPr/>
        </p:nvSpPr>
        <p:spPr>
          <a:xfrm>
            <a:off x="3688226" y="1584587"/>
            <a:ext cx="5055387" cy="537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104CA5A8-D8FB-E3C1-8435-59449E67CF3F}"/>
                  </a:ext>
                </a:extLst>
              </p:cNvPr>
              <p:cNvSpPr/>
              <p:nvPr/>
            </p:nvSpPr>
            <p:spPr>
              <a:xfrm>
                <a:off x="1705650" y="1788169"/>
                <a:ext cx="13314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=9.35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104CA5A8-D8FB-E3C1-8435-59449E67CF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5650" y="1788169"/>
                <a:ext cx="1331455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FD829378-8E22-F137-9698-7690526CCB33}"/>
                  </a:ext>
                </a:extLst>
              </p:cNvPr>
              <p:cNvSpPr/>
              <p:nvPr/>
            </p:nvSpPr>
            <p:spPr>
              <a:xfrm>
                <a:off x="2028763" y="3152158"/>
                <a:ext cx="145969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𝐵𝑃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=9.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235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FD829378-8E22-F137-9698-7690526CCB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8763" y="3152158"/>
                <a:ext cx="1459695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AA546155-FA66-9D8B-B24D-CDB8DAA3169A}"/>
                  </a:ext>
                </a:extLst>
              </p:cNvPr>
              <p:cNvSpPr/>
              <p:nvPr/>
            </p:nvSpPr>
            <p:spPr>
              <a:xfrm>
                <a:off x="5132088" y="1131599"/>
                <a:ext cx="141564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𝑆𝑆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=83,97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AA546155-FA66-9D8B-B24D-CDB8DAA316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2088" y="1131599"/>
                <a:ext cx="1415644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2A4A4CEA-5BB3-318C-9357-BC8BB9D5C224}"/>
              </a:ext>
            </a:extLst>
          </p:cNvPr>
          <p:cNvSpPr/>
          <p:nvPr/>
        </p:nvSpPr>
        <p:spPr>
          <a:xfrm>
            <a:off x="1103692" y="3051202"/>
            <a:ext cx="528782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45A15270-E2A9-7A83-8230-D5CF8630509C}"/>
              </a:ext>
            </a:extLst>
          </p:cNvPr>
          <p:cNvSpPr/>
          <p:nvPr/>
        </p:nvSpPr>
        <p:spPr>
          <a:xfrm>
            <a:off x="10819506" y="3053064"/>
            <a:ext cx="528782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6" name="Прямая соединительная линия 25">
            <a:extLst>
              <a:ext uri="{FF2B5EF4-FFF2-40B4-BE49-F238E27FC236}">
                <a16:creationId xmlns:a16="http://schemas.microsoft.com/office/drawing/2014/main" id="{F1899EEF-238C-D8F0-561E-48306F352C92}"/>
              </a:ext>
            </a:extLst>
          </p:cNvPr>
          <p:cNvCxnSpPr>
            <a:cxnSpLocks/>
          </p:cNvCxnSpPr>
          <p:nvPr/>
        </p:nvCxnSpPr>
        <p:spPr>
          <a:xfrm flipV="1">
            <a:off x="3670171" y="1174807"/>
            <a:ext cx="0" cy="192211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Прямая соединительная линия 29">
            <a:extLst>
              <a:ext uri="{FF2B5EF4-FFF2-40B4-BE49-F238E27FC236}">
                <a16:creationId xmlns:a16="http://schemas.microsoft.com/office/drawing/2014/main" id="{2A5E2EA3-32A0-46C6-A87B-E316E539BE13}"/>
              </a:ext>
            </a:extLst>
          </p:cNvPr>
          <p:cNvCxnSpPr>
            <a:cxnSpLocks/>
          </p:cNvCxnSpPr>
          <p:nvPr/>
        </p:nvCxnSpPr>
        <p:spPr>
          <a:xfrm flipV="1">
            <a:off x="1626389" y="1184781"/>
            <a:ext cx="0" cy="192211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44B08978-CAEB-9670-2170-7761CD07172C}"/>
              </a:ext>
            </a:extLst>
          </p:cNvPr>
          <p:cNvCxnSpPr>
            <a:cxnSpLocks/>
          </p:cNvCxnSpPr>
          <p:nvPr/>
        </p:nvCxnSpPr>
        <p:spPr>
          <a:xfrm flipV="1">
            <a:off x="10787395" y="1164833"/>
            <a:ext cx="0" cy="192211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Прямая соединительная линия 31">
            <a:extLst>
              <a:ext uri="{FF2B5EF4-FFF2-40B4-BE49-F238E27FC236}">
                <a16:creationId xmlns:a16="http://schemas.microsoft.com/office/drawing/2014/main" id="{1A95DE10-06D0-4CEA-3B5F-A5C5DB0638A4}"/>
              </a:ext>
            </a:extLst>
          </p:cNvPr>
          <p:cNvCxnSpPr>
            <a:cxnSpLocks/>
          </p:cNvCxnSpPr>
          <p:nvPr/>
        </p:nvCxnSpPr>
        <p:spPr>
          <a:xfrm flipV="1">
            <a:off x="8743613" y="1174807"/>
            <a:ext cx="0" cy="192211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Прямая соединительная линия 33">
            <a:extLst>
              <a:ext uri="{FF2B5EF4-FFF2-40B4-BE49-F238E27FC236}">
                <a16:creationId xmlns:a16="http://schemas.microsoft.com/office/drawing/2014/main" id="{BC1A50A6-2FEA-BAC0-AA5E-AA05162960A9}"/>
              </a:ext>
            </a:extLst>
          </p:cNvPr>
          <p:cNvCxnSpPr>
            <a:cxnSpLocks/>
          </p:cNvCxnSpPr>
          <p:nvPr/>
        </p:nvCxnSpPr>
        <p:spPr>
          <a:xfrm flipV="1">
            <a:off x="11349015" y="1160727"/>
            <a:ext cx="0" cy="192211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Прямая соединительная линия 34">
            <a:extLst>
              <a:ext uri="{FF2B5EF4-FFF2-40B4-BE49-F238E27FC236}">
                <a16:creationId xmlns:a16="http://schemas.microsoft.com/office/drawing/2014/main" id="{EC8F2294-3F0F-8E2C-6A91-FD3C9D89B9E0}"/>
              </a:ext>
            </a:extLst>
          </p:cNvPr>
          <p:cNvCxnSpPr>
            <a:cxnSpLocks/>
          </p:cNvCxnSpPr>
          <p:nvPr/>
        </p:nvCxnSpPr>
        <p:spPr>
          <a:xfrm flipV="1">
            <a:off x="1103692" y="1174807"/>
            <a:ext cx="0" cy="192211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Прямая со стрелкой 36">
            <a:extLst>
              <a:ext uri="{FF2B5EF4-FFF2-40B4-BE49-F238E27FC236}">
                <a16:creationId xmlns:a16="http://schemas.microsoft.com/office/drawing/2014/main" id="{F6827243-DAAB-AFD4-4A9D-8DB66B2FE777}"/>
              </a:ext>
            </a:extLst>
          </p:cNvPr>
          <p:cNvCxnSpPr>
            <a:cxnSpLocks/>
          </p:cNvCxnSpPr>
          <p:nvPr/>
        </p:nvCxnSpPr>
        <p:spPr>
          <a:xfrm flipH="1" flipV="1">
            <a:off x="373018" y="3061714"/>
            <a:ext cx="720000" cy="40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Прямая со стрелкой 37">
            <a:extLst>
              <a:ext uri="{FF2B5EF4-FFF2-40B4-BE49-F238E27FC236}">
                <a16:creationId xmlns:a16="http://schemas.microsoft.com/office/drawing/2014/main" id="{F8D22739-AF09-EE8C-C510-20B02CD407AB}"/>
              </a:ext>
            </a:extLst>
          </p:cNvPr>
          <p:cNvCxnSpPr>
            <a:cxnSpLocks/>
          </p:cNvCxnSpPr>
          <p:nvPr/>
        </p:nvCxnSpPr>
        <p:spPr>
          <a:xfrm>
            <a:off x="11348288" y="3082841"/>
            <a:ext cx="720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A6E4DD6A-418E-C06B-1696-3A1541A5254B}"/>
              </a:ext>
            </a:extLst>
          </p:cNvPr>
          <p:cNvSpPr txBox="1"/>
          <p:nvPr/>
        </p:nvSpPr>
        <p:spPr>
          <a:xfrm>
            <a:off x="488488" y="2645948"/>
            <a:ext cx="492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Arc</a:t>
            </a:r>
            <a:endParaRPr lang="ru-RU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FD80DF0-579E-7D4D-8B80-7E011A4D5951}"/>
              </a:ext>
            </a:extLst>
          </p:cNvPr>
          <p:cNvSpPr txBox="1"/>
          <p:nvPr/>
        </p:nvSpPr>
        <p:spPr>
          <a:xfrm>
            <a:off x="11462162" y="2651612"/>
            <a:ext cx="492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Arc</a:t>
            </a:r>
            <a:endParaRPr lang="ru-RU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F427326-88A0-FF6F-3522-D44D3155928A}"/>
              </a:ext>
            </a:extLst>
          </p:cNvPr>
          <p:cNvSpPr txBox="1"/>
          <p:nvPr/>
        </p:nvSpPr>
        <p:spPr>
          <a:xfrm>
            <a:off x="10829865" y="1184781"/>
            <a:ext cx="498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M1</a:t>
            </a:r>
            <a:endParaRPr lang="ru-RU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0A6ED49-EC3D-110C-FDCF-1D7E25C9F595}"/>
              </a:ext>
            </a:extLst>
          </p:cNvPr>
          <p:cNvSpPr txBox="1"/>
          <p:nvPr/>
        </p:nvSpPr>
        <p:spPr>
          <a:xfrm>
            <a:off x="8204356" y="1189966"/>
            <a:ext cx="498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M2</a:t>
            </a:r>
            <a:endParaRPr lang="ru-RU" dirty="0"/>
          </a:p>
        </p:txBody>
      </p:sp>
      <p:cxnSp>
        <p:nvCxnSpPr>
          <p:cNvPr id="45" name="Прямая соединительная линия 44">
            <a:extLst>
              <a:ext uri="{FF2B5EF4-FFF2-40B4-BE49-F238E27FC236}">
                <a16:creationId xmlns:a16="http://schemas.microsoft.com/office/drawing/2014/main" id="{CDA2B4DD-F373-C070-5C1F-7AA174CAB0CB}"/>
              </a:ext>
            </a:extLst>
          </p:cNvPr>
          <p:cNvCxnSpPr>
            <a:cxnSpLocks/>
          </p:cNvCxnSpPr>
          <p:nvPr/>
        </p:nvCxnSpPr>
        <p:spPr>
          <a:xfrm flipV="1">
            <a:off x="8178330" y="1174807"/>
            <a:ext cx="0" cy="192211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E8FADBB5-FFF5-A16F-F15A-73F75A3ECA78}"/>
              </a:ext>
            </a:extLst>
          </p:cNvPr>
          <p:cNvSpPr txBox="1"/>
          <p:nvPr/>
        </p:nvSpPr>
        <p:spPr>
          <a:xfrm>
            <a:off x="9406629" y="1184781"/>
            <a:ext cx="815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ByPass</a:t>
            </a:r>
            <a:endParaRPr lang="ru-RU" dirty="0"/>
          </a:p>
        </p:txBody>
      </p:sp>
      <p:cxnSp>
        <p:nvCxnSpPr>
          <p:cNvPr id="47" name="Прямая соединительная линия 46">
            <a:extLst>
              <a:ext uri="{FF2B5EF4-FFF2-40B4-BE49-F238E27FC236}">
                <a16:creationId xmlns:a16="http://schemas.microsoft.com/office/drawing/2014/main" id="{B7D2AF44-C579-4385-51E5-64E70184D090}"/>
              </a:ext>
            </a:extLst>
          </p:cNvPr>
          <p:cNvCxnSpPr>
            <a:cxnSpLocks/>
          </p:cNvCxnSpPr>
          <p:nvPr/>
        </p:nvCxnSpPr>
        <p:spPr>
          <a:xfrm flipV="1">
            <a:off x="4182899" y="1174807"/>
            <a:ext cx="0" cy="192211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D23E2869-5E55-B83A-2989-79EEFAC00767}"/>
              </a:ext>
            </a:extLst>
          </p:cNvPr>
          <p:cNvSpPr txBox="1"/>
          <p:nvPr/>
        </p:nvSpPr>
        <p:spPr>
          <a:xfrm>
            <a:off x="3684044" y="1186647"/>
            <a:ext cx="498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M2</a:t>
            </a:r>
            <a:endParaRPr lang="ru-RU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53EEFF0-AF7B-AFA7-69F1-D019A4A3B14D}"/>
              </a:ext>
            </a:extLst>
          </p:cNvPr>
          <p:cNvSpPr txBox="1"/>
          <p:nvPr/>
        </p:nvSpPr>
        <p:spPr>
          <a:xfrm>
            <a:off x="2240716" y="1182314"/>
            <a:ext cx="815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ByPass</a:t>
            </a:r>
            <a:endParaRPr lang="ru-RU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B23741D-C734-F627-1C23-658F944E427C}"/>
              </a:ext>
            </a:extLst>
          </p:cNvPr>
          <p:cNvSpPr txBox="1"/>
          <p:nvPr/>
        </p:nvSpPr>
        <p:spPr>
          <a:xfrm>
            <a:off x="1121448" y="1182314"/>
            <a:ext cx="498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M1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CB573AD4-1428-D0A5-0DAD-9FFDFDEEEA6F}"/>
                  </a:ext>
                </a:extLst>
              </p:cNvPr>
              <p:cNvSpPr txBox="1"/>
              <p:nvPr/>
            </p:nvSpPr>
            <p:spPr>
              <a:xfrm>
                <a:off x="605593" y="3161463"/>
                <a:ext cx="147822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=2.548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CB573AD4-1428-D0A5-0DAD-9FFDFDEEEA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593" y="3161463"/>
                <a:ext cx="1478225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A74324A7-081D-443B-CCE0-CE357C92FF4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17080" y="3625532"/>
            <a:ext cx="5332966" cy="276983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2C002C3-5092-B8CD-A680-52B7F88C484E}"/>
                  </a:ext>
                </a:extLst>
              </p:cNvPr>
              <p:cNvSpPr txBox="1"/>
              <p:nvPr/>
            </p:nvSpPr>
            <p:spPr>
              <a:xfrm>
                <a:off x="3235155" y="851525"/>
                <a:ext cx="147822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=2.548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2C002C3-5092-B8CD-A680-52B7F88C48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155" y="851525"/>
                <a:ext cx="1478225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日付プレースホルダー 14">
            <a:extLst>
              <a:ext uri="{FF2B5EF4-FFF2-40B4-BE49-F238E27FC236}">
                <a16:creationId xmlns:a16="http://schemas.microsoft.com/office/drawing/2014/main" id="{81CAFE67-4DCB-03F7-15DF-98C9E36EE7DD}"/>
              </a:ext>
            </a:extLst>
          </p:cNvPr>
          <p:cNvSpPr txBox="1"/>
          <p:nvPr/>
        </p:nvSpPr>
        <p:spPr>
          <a:xfrm>
            <a:off x="109291" y="6503891"/>
            <a:ext cx="860527" cy="2836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ctr">
            <a:spAutoFit/>
          </a:bodyPr>
          <a:lstStyle>
            <a:lvl1pPr>
              <a:defRPr sz="1200">
                <a:solidFill>
                  <a:srgbClr val="E5B4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rPr lang="en-US" dirty="0">
                <a:solidFill>
                  <a:srgbClr val="FFA100"/>
                </a:solidFill>
                <a:latin typeface="+mn-lt"/>
              </a:rPr>
              <a:t>16</a:t>
            </a:r>
            <a:r>
              <a:rPr dirty="0">
                <a:solidFill>
                  <a:srgbClr val="FFA100"/>
                </a:solidFill>
                <a:latin typeface="+mn-lt"/>
              </a:rPr>
              <a:t>/</a:t>
            </a:r>
            <a:r>
              <a:rPr lang="ru-RU" dirty="0">
                <a:solidFill>
                  <a:srgbClr val="FFA100"/>
                </a:solidFill>
                <a:latin typeface="+mn-lt"/>
              </a:rPr>
              <a:t>11</a:t>
            </a:r>
            <a:r>
              <a:rPr dirty="0">
                <a:solidFill>
                  <a:srgbClr val="FFA100"/>
                </a:solidFill>
                <a:latin typeface="+mn-lt"/>
              </a:rPr>
              <a:t>/</a:t>
            </a:r>
            <a:r>
              <a:rPr lang="ru-RU" dirty="0">
                <a:solidFill>
                  <a:srgbClr val="FFA100"/>
                </a:solidFill>
                <a:latin typeface="+mn-lt"/>
              </a:rPr>
              <a:t>2022</a:t>
            </a:r>
          </a:p>
        </p:txBody>
      </p:sp>
    </p:spTree>
    <p:extLst>
      <p:ext uri="{BB962C8B-B14F-4D97-AF65-F5344CB8AC3E}">
        <p14:creationId xmlns:p14="http://schemas.microsoft.com/office/powerpoint/2010/main" val="16779216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E94DA00A-79D8-6CE6-7CC0-4E8B1D479ED8}"/>
              </a:ext>
            </a:extLst>
          </p:cNvPr>
          <p:cNvSpPr/>
          <p:nvPr/>
        </p:nvSpPr>
        <p:spPr>
          <a:xfrm>
            <a:off x="-16312" y="150404"/>
            <a:ext cx="1220831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rgbClr val="130C77"/>
                </a:solidFill>
                <a:ea typeface="Adobe Gothic Std B" panose="020B0800000000000000" pitchFamily="34" charset="-128"/>
                <a:cs typeface="Adobe Hebrew" panose="02040503050201020203" pitchFamily="18" charset="-79"/>
              </a:rPr>
              <a:t>Twiss-</a:t>
            </a:r>
            <a:r>
              <a:rPr lang="ru-RU" sz="3200" b="1" dirty="0">
                <a:solidFill>
                  <a:srgbClr val="130C77"/>
                </a:solidFill>
                <a:ea typeface="Adobe Gothic Std B" panose="020B0800000000000000" pitchFamily="34" charset="-128"/>
                <a:cs typeface="Adobe Hebrew" panose="02040503050201020203" pitchFamily="18" charset="-79"/>
              </a:rPr>
              <a:t>параметры для структуры </a:t>
            </a:r>
            <a:r>
              <a:rPr lang="ru-RU" sz="3200" b="1" u="sng" dirty="0">
                <a:solidFill>
                  <a:srgbClr val="130C77"/>
                </a:solidFill>
                <a:ea typeface="Adobe Gothic Std B" panose="020B0800000000000000" pitchFamily="34" charset="-128"/>
                <a:cs typeface="Adobe Hebrew" panose="02040503050201020203" pitchFamily="18" charset="-79"/>
              </a:rPr>
              <a:t>с</a:t>
            </a:r>
            <a:r>
              <a:rPr lang="ru-RU" sz="3200" b="1" dirty="0">
                <a:solidFill>
                  <a:srgbClr val="130C77"/>
                </a:solidFill>
                <a:ea typeface="Adobe Gothic Std B" panose="020B0800000000000000" pitchFamily="34" charset="-128"/>
                <a:cs typeface="Adobe Hebrew" panose="02040503050201020203" pitchFamily="18" charset="-79"/>
              </a:rPr>
              <a:t> </a:t>
            </a:r>
            <a:r>
              <a:rPr lang="en-US" sz="3200" b="1" dirty="0">
                <a:solidFill>
                  <a:srgbClr val="130C77"/>
                </a:solidFill>
                <a:ea typeface="Adobe Gothic Std B" panose="020B0800000000000000" pitchFamily="34" charset="-128"/>
                <a:cs typeface="Adobe Hebrew" panose="02040503050201020203" pitchFamily="18" charset="-79"/>
              </a:rPr>
              <a:t>ByPass </a:t>
            </a:r>
            <a:r>
              <a:rPr lang="ru-RU" sz="3200" b="1" dirty="0">
                <a:solidFill>
                  <a:srgbClr val="130C77"/>
                </a:solidFill>
                <a:ea typeface="Adobe Gothic Std B" panose="020B0800000000000000" pitchFamily="34" charset="-128"/>
                <a:cs typeface="Adobe Hebrew" panose="02040503050201020203" pitchFamily="18" charset="-79"/>
              </a:rPr>
              <a:t>(</a:t>
            </a:r>
            <a:r>
              <a:rPr lang="en-US" sz="3200" b="1" u="sng" dirty="0">
                <a:solidFill>
                  <a:srgbClr val="130C77"/>
                </a:solidFill>
                <a:ea typeface="Adobe Gothic Std B" panose="020B0800000000000000" pitchFamily="34" charset="-128"/>
                <a:cs typeface="Adobe Hebrew" panose="02040503050201020203" pitchFamily="18" charset="-79"/>
              </a:rPr>
              <a:t>5</a:t>
            </a:r>
            <a:r>
              <a:rPr lang="en-US" sz="3200" b="1" dirty="0">
                <a:solidFill>
                  <a:srgbClr val="130C77"/>
                </a:solidFill>
                <a:ea typeface="Adobe Gothic Std B" panose="020B0800000000000000" pitchFamily="34" charset="-128"/>
                <a:cs typeface="Adobe Hebrew" panose="02040503050201020203" pitchFamily="18" charset="-79"/>
              </a:rPr>
              <a:t> </a:t>
            </a:r>
            <a:r>
              <a:rPr lang="ru-RU" sz="3200" b="1" dirty="0">
                <a:solidFill>
                  <a:srgbClr val="130C77"/>
                </a:solidFill>
                <a:ea typeface="Adobe Gothic Std B" panose="020B0800000000000000" pitchFamily="34" charset="-128"/>
                <a:cs typeface="Adobe Hebrew" panose="02040503050201020203" pitchFamily="18" charset="-79"/>
              </a:rPr>
              <a:t>квадруполей)</a:t>
            </a:r>
            <a:endParaRPr lang="ru-RU" sz="3200" b="1" u="sng" dirty="0">
              <a:solidFill>
                <a:srgbClr val="130C77"/>
              </a:solidFill>
              <a:ea typeface="Adobe Gothic Std B" panose="020B0800000000000000" pitchFamily="34" charset="-128"/>
              <a:cs typeface="Adobe Hebrew" panose="02040503050201020203" pitchFamily="18" charset="-79"/>
            </a:endParaRPr>
          </a:p>
        </p:txBody>
      </p:sp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id="{0271BF47-15AF-3ECA-E4BC-D3A9E9FB561D}"/>
              </a:ext>
            </a:extLst>
          </p:cNvPr>
          <p:cNvCxnSpPr>
            <a:cxnSpLocks/>
          </p:cNvCxnSpPr>
          <p:nvPr/>
        </p:nvCxnSpPr>
        <p:spPr>
          <a:xfrm>
            <a:off x="-16312" y="832945"/>
            <a:ext cx="12208311" cy="0"/>
          </a:xfrm>
          <a:prstGeom prst="line">
            <a:avLst/>
          </a:prstGeom>
          <a:ln w="28575">
            <a:solidFill>
              <a:srgbClr val="EF4D0E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正方形/長方形 43">
            <a:extLst>
              <a:ext uri="{FF2B5EF4-FFF2-40B4-BE49-F238E27FC236}">
                <a16:creationId xmlns:a16="http://schemas.microsoft.com/office/drawing/2014/main" id="{EA14112C-BA09-BF19-06E4-7B7CE062DDE9}"/>
              </a:ext>
            </a:extLst>
          </p:cNvPr>
          <p:cNvSpPr/>
          <p:nvPr/>
        </p:nvSpPr>
        <p:spPr>
          <a:xfrm>
            <a:off x="-12000" y="6449818"/>
            <a:ext cx="12204000" cy="431329"/>
          </a:xfrm>
          <a:prstGeom prst="rect">
            <a:avLst/>
          </a:prstGeom>
          <a:solidFill>
            <a:srgbClr val="160D9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n w="0"/>
              <a:solidFill>
                <a:srgbClr val="A6FA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9" name="88ae095048.jpg" descr="88ae095048.jpg">
            <a:extLst>
              <a:ext uri="{FF2B5EF4-FFF2-40B4-BE49-F238E27FC236}">
                <a16:creationId xmlns:a16="http://schemas.microsoft.com/office/drawing/2014/main" id="{7FFC3971-91EB-A31D-AAB4-548736EE614B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1753384" y="6431239"/>
            <a:ext cx="438615" cy="449893"/>
          </a:xfrm>
          <a:prstGeom prst="rect">
            <a:avLst/>
          </a:prstGeom>
          <a:ln w="12700">
            <a:miter lim="400000"/>
          </a:ln>
        </p:spPr>
      </p:pic>
      <p:sp>
        <p:nvSpPr>
          <p:cNvPr id="20" name="スライド番号プレースホルダー 16">
            <a:extLst>
              <a:ext uri="{FF2B5EF4-FFF2-40B4-BE49-F238E27FC236}">
                <a16:creationId xmlns:a16="http://schemas.microsoft.com/office/drawing/2014/main" id="{6337B6F7-1C03-D758-6ED4-0891BFC1A6C5}"/>
              </a:ext>
            </a:extLst>
          </p:cNvPr>
          <p:cNvSpPr txBox="1">
            <a:spLocks/>
          </p:cNvSpPr>
          <p:nvPr/>
        </p:nvSpPr>
        <p:spPr>
          <a:xfrm>
            <a:off x="11498838" y="6510541"/>
            <a:ext cx="170878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rgbClr val="E5B542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9pPr>
          </a:lstStyle>
          <a:p>
            <a:fld id="{86CB4B4D-7CA3-9044-876B-883B54F8677D}" type="slidenum">
              <a:rPr lang="ru-RU" smtClean="0">
                <a:solidFill>
                  <a:srgbClr val="FFA100"/>
                </a:solidFill>
                <a:latin typeface="+mn-lt"/>
              </a:rPr>
              <a:pPr/>
              <a:t>17</a:t>
            </a:fld>
            <a:endParaRPr lang="ru-RU" dirty="0">
              <a:solidFill>
                <a:srgbClr val="FFA100"/>
              </a:solidFill>
              <a:latin typeface="+mn-lt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4EB18DC-028B-506D-BFC6-3A68EEDD63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6312" y="867582"/>
            <a:ext cx="10453084" cy="558223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BADD8F5-3C5E-1319-800D-281125280F06}"/>
              </a:ext>
            </a:extLst>
          </p:cNvPr>
          <p:cNvSpPr txBox="1"/>
          <p:nvPr/>
        </p:nvSpPr>
        <p:spPr>
          <a:xfrm>
            <a:off x="4645215" y="875067"/>
            <a:ext cx="482345" cy="250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QBP1</a:t>
            </a:r>
            <a:endParaRPr lang="ru-RU" sz="10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D7A223-62E6-88E5-EAE0-43E54F097D88}"/>
              </a:ext>
            </a:extLst>
          </p:cNvPr>
          <p:cNvSpPr txBox="1"/>
          <p:nvPr/>
        </p:nvSpPr>
        <p:spPr>
          <a:xfrm>
            <a:off x="4378860" y="1181411"/>
            <a:ext cx="482345" cy="250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QBP2</a:t>
            </a:r>
            <a:endParaRPr lang="ru-RU" sz="10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32B81B2-668B-60C5-C787-ACEFCA3FAB59}"/>
              </a:ext>
            </a:extLst>
          </p:cNvPr>
          <p:cNvSpPr txBox="1"/>
          <p:nvPr/>
        </p:nvSpPr>
        <p:spPr>
          <a:xfrm>
            <a:off x="5240888" y="873060"/>
            <a:ext cx="482345" cy="250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QBP1</a:t>
            </a:r>
            <a:endParaRPr lang="ru-RU" sz="10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216545A-C6FD-DDE4-E581-B3B971A1E165}"/>
              </a:ext>
            </a:extLst>
          </p:cNvPr>
          <p:cNvSpPr txBox="1"/>
          <p:nvPr/>
        </p:nvSpPr>
        <p:spPr>
          <a:xfrm>
            <a:off x="3602964" y="1185244"/>
            <a:ext cx="5836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Q6W2</a:t>
            </a:r>
            <a:endParaRPr lang="ru-RU" sz="10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47E068D-22AF-4A81-FC7D-04F002E3D810}"/>
              </a:ext>
            </a:extLst>
          </p:cNvPr>
          <p:cNvSpPr txBox="1"/>
          <p:nvPr/>
        </p:nvSpPr>
        <p:spPr>
          <a:xfrm>
            <a:off x="3827803" y="895807"/>
            <a:ext cx="5836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Q5W2</a:t>
            </a:r>
            <a:endParaRPr lang="ru-RU" sz="1000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4842976-5AB1-7EB1-1B6C-3FB5A958834F}"/>
              </a:ext>
            </a:extLst>
          </p:cNvPr>
          <p:cNvSpPr txBox="1"/>
          <p:nvPr/>
        </p:nvSpPr>
        <p:spPr>
          <a:xfrm>
            <a:off x="6034197" y="890926"/>
            <a:ext cx="5836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Q5W2</a:t>
            </a:r>
            <a:endParaRPr lang="ru-RU" sz="1000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83666AF-6365-BE55-7AA6-4F3811DCC320}"/>
              </a:ext>
            </a:extLst>
          </p:cNvPr>
          <p:cNvSpPr txBox="1"/>
          <p:nvPr/>
        </p:nvSpPr>
        <p:spPr>
          <a:xfrm>
            <a:off x="6238984" y="1181411"/>
            <a:ext cx="5836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Q6W2</a:t>
            </a:r>
            <a:endParaRPr lang="ru-RU" sz="10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DE5D428-F791-4994-BC1B-3AC30AC6BE60}"/>
              </a:ext>
            </a:extLst>
          </p:cNvPr>
          <p:cNvSpPr txBox="1"/>
          <p:nvPr/>
        </p:nvSpPr>
        <p:spPr>
          <a:xfrm>
            <a:off x="2508606" y="905624"/>
            <a:ext cx="5836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Q7W2</a:t>
            </a:r>
            <a:endParaRPr lang="ru-RU" sz="1000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AB0E0A0-7394-0F9D-9A4E-DB7AA93C3A99}"/>
              </a:ext>
            </a:extLst>
          </p:cNvPr>
          <p:cNvSpPr txBox="1"/>
          <p:nvPr/>
        </p:nvSpPr>
        <p:spPr>
          <a:xfrm>
            <a:off x="1352086" y="1154271"/>
            <a:ext cx="5836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Q9W2</a:t>
            </a:r>
            <a:endParaRPr lang="ru-RU" sz="1000" b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806EE13-E759-AF4A-C5DA-E58160B30382}"/>
              </a:ext>
            </a:extLst>
          </p:cNvPr>
          <p:cNvSpPr txBox="1"/>
          <p:nvPr/>
        </p:nvSpPr>
        <p:spPr>
          <a:xfrm>
            <a:off x="280058" y="908050"/>
            <a:ext cx="5836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QF1</a:t>
            </a:r>
            <a:endParaRPr lang="ru-RU" sz="10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994641-6E07-2411-3B84-173B933CD0C3}"/>
              </a:ext>
            </a:extLst>
          </p:cNvPr>
          <p:cNvSpPr txBox="1"/>
          <p:nvPr/>
        </p:nvSpPr>
        <p:spPr>
          <a:xfrm>
            <a:off x="9683394" y="876983"/>
            <a:ext cx="5836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QF1</a:t>
            </a:r>
            <a:endParaRPr lang="ru-RU" sz="10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BC47BE-00EF-5B95-C82E-80A1363186C2}"/>
              </a:ext>
            </a:extLst>
          </p:cNvPr>
          <p:cNvSpPr txBox="1"/>
          <p:nvPr/>
        </p:nvSpPr>
        <p:spPr>
          <a:xfrm>
            <a:off x="7356242" y="890926"/>
            <a:ext cx="5836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Q</a:t>
            </a:r>
            <a:r>
              <a:rPr lang="ru-RU" sz="1000" b="1" dirty="0"/>
              <a:t>7</a:t>
            </a:r>
            <a:r>
              <a:rPr lang="en-US" sz="1000" b="1" dirty="0"/>
              <a:t>W2</a:t>
            </a:r>
            <a:endParaRPr lang="ru-RU" sz="1000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CFA705F-62AA-AA0C-8AE4-37559B4C12B4}"/>
              </a:ext>
            </a:extLst>
          </p:cNvPr>
          <p:cNvSpPr txBox="1"/>
          <p:nvPr/>
        </p:nvSpPr>
        <p:spPr>
          <a:xfrm>
            <a:off x="8483355" y="1158297"/>
            <a:ext cx="5836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Q9W2</a:t>
            </a:r>
            <a:endParaRPr lang="ru-RU" sz="1000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824FEF1-F067-CFBF-F54D-AA6F51FBA9FD}"/>
              </a:ext>
            </a:extLst>
          </p:cNvPr>
          <p:cNvSpPr txBox="1"/>
          <p:nvPr/>
        </p:nvSpPr>
        <p:spPr>
          <a:xfrm>
            <a:off x="5511314" y="1186313"/>
            <a:ext cx="482345" cy="250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QBP2</a:t>
            </a:r>
            <a:endParaRPr lang="ru-RU" sz="1000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CD77D4E-7D90-ECCE-81F9-827E42D7E291}"/>
              </a:ext>
            </a:extLst>
          </p:cNvPr>
          <p:cNvSpPr txBox="1"/>
          <p:nvPr/>
        </p:nvSpPr>
        <p:spPr>
          <a:xfrm>
            <a:off x="4961196" y="1185244"/>
            <a:ext cx="482345" cy="250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QBP2</a:t>
            </a:r>
            <a:endParaRPr lang="ru-RU" sz="1000" b="1" dirty="0"/>
          </a:p>
        </p:txBody>
      </p:sp>
      <p:pic>
        <p:nvPicPr>
          <p:cNvPr id="36" name="Рисунок 35">
            <a:extLst>
              <a:ext uri="{FF2B5EF4-FFF2-40B4-BE49-F238E27FC236}">
                <a16:creationId xmlns:a16="http://schemas.microsoft.com/office/drawing/2014/main" id="{BA600BAB-1296-9D45-0053-AE8049B6FD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0625" y="4570118"/>
            <a:ext cx="3640426" cy="1154025"/>
          </a:xfrm>
          <a:prstGeom prst="rect">
            <a:avLst/>
          </a:prstGeom>
        </p:spPr>
      </p:pic>
      <p:pic>
        <p:nvPicPr>
          <p:cNvPr id="39" name="Рисунок 38">
            <a:extLst>
              <a:ext uri="{FF2B5EF4-FFF2-40B4-BE49-F238E27FC236}">
                <a16:creationId xmlns:a16="http://schemas.microsoft.com/office/drawing/2014/main" id="{9288A37D-8673-17E9-209A-F1EA4F473C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32264" y="2847806"/>
            <a:ext cx="3640425" cy="894681"/>
          </a:xfrm>
          <a:prstGeom prst="rect">
            <a:avLst/>
          </a:prstGeom>
        </p:spPr>
      </p:pic>
      <p:cxnSp>
        <p:nvCxnSpPr>
          <p:cNvPr id="40" name="Прямая соединительная линия 39">
            <a:extLst>
              <a:ext uri="{FF2B5EF4-FFF2-40B4-BE49-F238E27FC236}">
                <a16:creationId xmlns:a16="http://schemas.microsoft.com/office/drawing/2014/main" id="{DC045DDB-A4CA-2CDF-F3F8-273B6BCC3B56}"/>
              </a:ext>
            </a:extLst>
          </p:cNvPr>
          <p:cNvCxnSpPr>
            <a:cxnSpLocks/>
          </p:cNvCxnSpPr>
          <p:nvPr/>
        </p:nvCxnSpPr>
        <p:spPr>
          <a:xfrm>
            <a:off x="4277348" y="850262"/>
            <a:ext cx="0" cy="561687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Прямая соединительная линия 40">
            <a:extLst>
              <a:ext uri="{FF2B5EF4-FFF2-40B4-BE49-F238E27FC236}">
                <a16:creationId xmlns:a16="http://schemas.microsoft.com/office/drawing/2014/main" id="{67734EB2-2733-D8AC-578F-E3706824E363}"/>
              </a:ext>
            </a:extLst>
          </p:cNvPr>
          <p:cNvCxnSpPr>
            <a:cxnSpLocks/>
          </p:cNvCxnSpPr>
          <p:nvPr/>
        </p:nvCxnSpPr>
        <p:spPr>
          <a:xfrm>
            <a:off x="6087843" y="850263"/>
            <a:ext cx="0" cy="561687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日付プレースホルダー 14">
            <a:extLst>
              <a:ext uri="{FF2B5EF4-FFF2-40B4-BE49-F238E27FC236}">
                <a16:creationId xmlns:a16="http://schemas.microsoft.com/office/drawing/2014/main" id="{CD35FA3E-D848-56DC-EBE8-B938DE204558}"/>
              </a:ext>
            </a:extLst>
          </p:cNvPr>
          <p:cNvSpPr txBox="1"/>
          <p:nvPr/>
        </p:nvSpPr>
        <p:spPr>
          <a:xfrm>
            <a:off x="109291" y="6503891"/>
            <a:ext cx="860527" cy="2836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ctr">
            <a:spAutoFit/>
          </a:bodyPr>
          <a:lstStyle>
            <a:lvl1pPr>
              <a:defRPr sz="1200">
                <a:solidFill>
                  <a:srgbClr val="E5B4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rPr lang="en-US" dirty="0">
                <a:solidFill>
                  <a:srgbClr val="FFA100"/>
                </a:solidFill>
                <a:latin typeface="+mn-lt"/>
              </a:rPr>
              <a:t>16</a:t>
            </a:r>
            <a:r>
              <a:rPr dirty="0">
                <a:solidFill>
                  <a:srgbClr val="FFA100"/>
                </a:solidFill>
                <a:latin typeface="+mn-lt"/>
              </a:rPr>
              <a:t>/</a:t>
            </a:r>
            <a:r>
              <a:rPr lang="ru-RU" dirty="0">
                <a:solidFill>
                  <a:srgbClr val="FFA100"/>
                </a:solidFill>
                <a:latin typeface="+mn-lt"/>
              </a:rPr>
              <a:t>11</a:t>
            </a:r>
            <a:r>
              <a:rPr dirty="0">
                <a:solidFill>
                  <a:srgbClr val="FFA100"/>
                </a:solidFill>
                <a:latin typeface="+mn-lt"/>
              </a:rPr>
              <a:t>/</a:t>
            </a:r>
            <a:r>
              <a:rPr lang="ru-RU" dirty="0">
                <a:solidFill>
                  <a:srgbClr val="FFA100"/>
                </a:solidFill>
                <a:latin typeface="+mn-lt"/>
              </a:rPr>
              <a:t>2022</a:t>
            </a:r>
          </a:p>
        </p:txBody>
      </p:sp>
    </p:spTree>
    <p:extLst>
      <p:ext uri="{BB962C8B-B14F-4D97-AF65-F5344CB8AC3E}">
        <p14:creationId xmlns:p14="http://schemas.microsoft.com/office/powerpoint/2010/main" val="33581754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E94DA00A-79D8-6CE6-7CC0-4E8B1D479ED8}"/>
              </a:ext>
            </a:extLst>
          </p:cNvPr>
          <p:cNvSpPr/>
          <p:nvPr/>
        </p:nvSpPr>
        <p:spPr>
          <a:xfrm>
            <a:off x="-16312" y="150404"/>
            <a:ext cx="1220831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rgbClr val="130C77"/>
                </a:solidFill>
                <a:ea typeface="Adobe Gothic Std B" panose="020B0800000000000000" pitchFamily="34" charset="-128"/>
                <a:cs typeface="Adobe Hebrew" panose="02040503050201020203" pitchFamily="18" charset="-79"/>
              </a:rPr>
              <a:t>Twiss-</a:t>
            </a:r>
            <a:r>
              <a:rPr lang="ru-RU" sz="3200" b="1" dirty="0">
                <a:solidFill>
                  <a:srgbClr val="130C77"/>
                </a:solidFill>
                <a:ea typeface="Adobe Gothic Std B" panose="020B0800000000000000" pitchFamily="34" charset="-128"/>
                <a:cs typeface="Adobe Hebrew" panose="02040503050201020203" pitchFamily="18" charset="-79"/>
              </a:rPr>
              <a:t>параметры для структуры </a:t>
            </a:r>
            <a:r>
              <a:rPr lang="ru-RU" sz="3200" b="1" u="sng" dirty="0">
                <a:solidFill>
                  <a:srgbClr val="130C77"/>
                </a:solidFill>
                <a:ea typeface="Adobe Gothic Std B" panose="020B0800000000000000" pitchFamily="34" charset="-128"/>
                <a:cs typeface="Adobe Hebrew" panose="02040503050201020203" pitchFamily="18" charset="-79"/>
              </a:rPr>
              <a:t>с</a:t>
            </a:r>
            <a:r>
              <a:rPr lang="ru-RU" sz="3200" b="1" dirty="0">
                <a:solidFill>
                  <a:srgbClr val="130C77"/>
                </a:solidFill>
                <a:ea typeface="Adobe Gothic Std B" panose="020B0800000000000000" pitchFamily="34" charset="-128"/>
                <a:cs typeface="Adobe Hebrew" panose="02040503050201020203" pitchFamily="18" charset="-79"/>
              </a:rPr>
              <a:t> </a:t>
            </a:r>
            <a:r>
              <a:rPr lang="en-US" sz="3200" b="1" dirty="0">
                <a:solidFill>
                  <a:srgbClr val="130C77"/>
                </a:solidFill>
                <a:ea typeface="Adobe Gothic Std B" panose="020B0800000000000000" pitchFamily="34" charset="-128"/>
                <a:cs typeface="Adobe Hebrew" panose="02040503050201020203" pitchFamily="18" charset="-79"/>
              </a:rPr>
              <a:t>ByPass </a:t>
            </a:r>
            <a:r>
              <a:rPr lang="ru-RU" sz="3200" b="1" dirty="0">
                <a:solidFill>
                  <a:srgbClr val="130C77"/>
                </a:solidFill>
                <a:ea typeface="Adobe Gothic Std B" panose="020B0800000000000000" pitchFamily="34" charset="-128"/>
                <a:cs typeface="Adobe Hebrew" panose="02040503050201020203" pitchFamily="18" charset="-79"/>
              </a:rPr>
              <a:t>(</a:t>
            </a:r>
            <a:r>
              <a:rPr lang="en-US" sz="3200" b="1" u="sng" dirty="0">
                <a:solidFill>
                  <a:srgbClr val="130C77"/>
                </a:solidFill>
                <a:ea typeface="Adobe Gothic Std B" panose="020B0800000000000000" pitchFamily="34" charset="-128"/>
                <a:cs typeface="Adobe Hebrew" panose="02040503050201020203" pitchFamily="18" charset="-79"/>
              </a:rPr>
              <a:t>5</a:t>
            </a:r>
            <a:r>
              <a:rPr lang="en-US" sz="3200" b="1" dirty="0">
                <a:solidFill>
                  <a:srgbClr val="130C77"/>
                </a:solidFill>
                <a:ea typeface="Adobe Gothic Std B" panose="020B0800000000000000" pitchFamily="34" charset="-128"/>
                <a:cs typeface="Adobe Hebrew" panose="02040503050201020203" pitchFamily="18" charset="-79"/>
              </a:rPr>
              <a:t> </a:t>
            </a:r>
            <a:r>
              <a:rPr lang="ru-RU" sz="3200" b="1" dirty="0">
                <a:solidFill>
                  <a:srgbClr val="130C77"/>
                </a:solidFill>
                <a:ea typeface="Adobe Gothic Std B" panose="020B0800000000000000" pitchFamily="34" charset="-128"/>
                <a:cs typeface="Adobe Hebrew" panose="02040503050201020203" pitchFamily="18" charset="-79"/>
              </a:rPr>
              <a:t>квадруполей)</a:t>
            </a:r>
            <a:endParaRPr lang="ru-RU" sz="3200" b="1" u="sng" dirty="0">
              <a:solidFill>
                <a:srgbClr val="130C77"/>
              </a:solidFill>
              <a:ea typeface="Adobe Gothic Std B" panose="020B0800000000000000" pitchFamily="34" charset="-128"/>
              <a:cs typeface="Adobe Hebrew" panose="02040503050201020203" pitchFamily="18" charset="-79"/>
            </a:endParaRPr>
          </a:p>
        </p:txBody>
      </p:sp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id="{0271BF47-15AF-3ECA-E4BC-D3A9E9FB561D}"/>
              </a:ext>
            </a:extLst>
          </p:cNvPr>
          <p:cNvCxnSpPr>
            <a:cxnSpLocks/>
          </p:cNvCxnSpPr>
          <p:nvPr/>
        </p:nvCxnSpPr>
        <p:spPr>
          <a:xfrm>
            <a:off x="-16312" y="832945"/>
            <a:ext cx="12208311" cy="0"/>
          </a:xfrm>
          <a:prstGeom prst="line">
            <a:avLst/>
          </a:prstGeom>
          <a:ln w="28575">
            <a:solidFill>
              <a:srgbClr val="EF4D0E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正方形/長方形 43">
            <a:extLst>
              <a:ext uri="{FF2B5EF4-FFF2-40B4-BE49-F238E27FC236}">
                <a16:creationId xmlns:a16="http://schemas.microsoft.com/office/drawing/2014/main" id="{EA14112C-BA09-BF19-06E4-7B7CE062DDE9}"/>
              </a:ext>
            </a:extLst>
          </p:cNvPr>
          <p:cNvSpPr/>
          <p:nvPr/>
        </p:nvSpPr>
        <p:spPr>
          <a:xfrm>
            <a:off x="-12000" y="6449818"/>
            <a:ext cx="12204000" cy="431329"/>
          </a:xfrm>
          <a:prstGeom prst="rect">
            <a:avLst/>
          </a:prstGeom>
          <a:solidFill>
            <a:srgbClr val="160D9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n w="0"/>
              <a:solidFill>
                <a:srgbClr val="A6FA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9" name="88ae095048.jpg" descr="88ae095048.jpg">
            <a:extLst>
              <a:ext uri="{FF2B5EF4-FFF2-40B4-BE49-F238E27FC236}">
                <a16:creationId xmlns:a16="http://schemas.microsoft.com/office/drawing/2014/main" id="{7FFC3971-91EB-A31D-AAB4-548736EE614B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1753384" y="6431239"/>
            <a:ext cx="438615" cy="449893"/>
          </a:xfrm>
          <a:prstGeom prst="rect">
            <a:avLst/>
          </a:prstGeom>
          <a:ln w="12700">
            <a:miter lim="400000"/>
          </a:ln>
        </p:spPr>
      </p:pic>
      <p:sp>
        <p:nvSpPr>
          <p:cNvPr id="20" name="スライド番号プレースホルダー 16">
            <a:extLst>
              <a:ext uri="{FF2B5EF4-FFF2-40B4-BE49-F238E27FC236}">
                <a16:creationId xmlns:a16="http://schemas.microsoft.com/office/drawing/2014/main" id="{6337B6F7-1C03-D758-6ED4-0891BFC1A6C5}"/>
              </a:ext>
            </a:extLst>
          </p:cNvPr>
          <p:cNvSpPr txBox="1">
            <a:spLocks/>
          </p:cNvSpPr>
          <p:nvPr/>
        </p:nvSpPr>
        <p:spPr>
          <a:xfrm>
            <a:off x="11498838" y="6510541"/>
            <a:ext cx="170878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rgbClr val="E5B542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9pPr>
          </a:lstStyle>
          <a:p>
            <a:fld id="{86CB4B4D-7CA3-9044-876B-883B54F8677D}" type="slidenum">
              <a:rPr lang="ru-RU" smtClean="0">
                <a:solidFill>
                  <a:srgbClr val="FFA100"/>
                </a:solidFill>
                <a:latin typeface="+mn-lt"/>
              </a:rPr>
              <a:pPr/>
              <a:t>18</a:t>
            </a:fld>
            <a:endParaRPr lang="ru-RU" dirty="0">
              <a:solidFill>
                <a:srgbClr val="FFA100"/>
              </a:solidFill>
              <a:latin typeface="+mn-lt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FD639022-BA05-6CEB-AC26-3D9EFD63C2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51525"/>
            <a:ext cx="10448360" cy="557971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02E753F-850A-F88B-AF96-3B2C19732A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39806" y="3042921"/>
            <a:ext cx="3532884" cy="772157"/>
          </a:xfrm>
          <a:prstGeom prst="rect">
            <a:avLst/>
          </a:prstGeom>
        </p:spPr>
      </p:pic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D163DE38-AEAF-61F4-62F3-D0014E0D5A18}"/>
              </a:ext>
            </a:extLst>
          </p:cNvPr>
          <p:cNvCxnSpPr>
            <a:cxnSpLocks/>
          </p:cNvCxnSpPr>
          <p:nvPr/>
        </p:nvCxnSpPr>
        <p:spPr>
          <a:xfrm>
            <a:off x="3093280" y="832945"/>
            <a:ext cx="0" cy="561687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379851E6-B279-594D-B0F8-293C59E05D0A}"/>
              </a:ext>
            </a:extLst>
          </p:cNvPr>
          <p:cNvCxnSpPr>
            <a:cxnSpLocks/>
          </p:cNvCxnSpPr>
          <p:nvPr/>
        </p:nvCxnSpPr>
        <p:spPr>
          <a:xfrm>
            <a:off x="3257817" y="832945"/>
            <a:ext cx="0" cy="561687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единительная линия 24">
            <a:extLst>
              <a:ext uri="{FF2B5EF4-FFF2-40B4-BE49-F238E27FC236}">
                <a16:creationId xmlns:a16="http://schemas.microsoft.com/office/drawing/2014/main" id="{9280F0E8-1A8A-8F12-44AB-BE087CE86E00}"/>
              </a:ext>
            </a:extLst>
          </p:cNvPr>
          <p:cNvCxnSpPr>
            <a:cxnSpLocks/>
          </p:cNvCxnSpPr>
          <p:nvPr/>
        </p:nvCxnSpPr>
        <p:spPr>
          <a:xfrm>
            <a:off x="4957522" y="832945"/>
            <a:ext cx="0" cy="561687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Прямая соединительная линия 25">
            <a:extLst>
              <a:ext uri="{FF2B5EF4-FFF2-40B4-BE49-F238E27FC236}">
                <a16:creationId xmlns:a16="http://schemas.microsoft.com/office/drawing/2014/main" id="{E67D63BD-1E00-E3C9-D6DD-8E0ADCFFA228}"/>
              </a:ext>
            </a:extLst>
          </p:cNvPr>
          <p:cNvCxnSpPr>
            <a:cxnSpLocks/>
          </p:cNvCxnSpPr>
          <p:nvPr/>
        </p:nvCxnSpPr>
        <p:spPr>
          <a:xfrm>
            <a:off x="5122059" y="832945"/>
            <a:ext cx="0" cy="561687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日付プレースホルダー 14">
            <a:extLst>
              <a:ext uri="{FF2B5EF4-FFF2-40B4-BE49-F238E27FC236}">
                <a16:creationId xmlns:a16="http://schemas.microsoft.com/office/drawing/2014/main" id="{0B6CA94E-E9FD-1FF5-6B73-DFD9171F5020}"/>
              </a:ext>
            </a:extLst>
          </p:cNvPr>
          <p:cNvSpPr txBox="1"/>
          <p:nvPr/>
        </p:nvSpPr>
        <p:spPr>
          <a:xfrm>
            <a:off x="109291" y="6503891"/>
            <a:ext cx="860527" cy="2836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ctr">
            <a:spAutoFit/>
          </a:bodyPr>
          <a:lstStyle>
            <a:lvl1pPr>
              <a:defRPr sz="1200">
                <a:solidFill>
                  <a:srgbClr val="E5B4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rPr lang="en-US" dirty="0">
                <a:solidFill>
                  <a:srgbClr val="FFA100"/>
                </a:solidFill>
                <a:latin typeface="+mn-lt"/>
              </a:rPr>
              <a:t>16</a:t>
            </a:r>
            <a:r>
              <a:rPr dirty="0">
                <a:solidFill>
                  <a:srgbClr val="FFA100"/>
                </a:solidFill>
                <a:latin typeface="+mn-lt"/>
              </a:rPr>
              <a:t>/</a:t>
            </a:r>
            <a:r>
              <a:rPr lang="ru-RU" dirty="0">
                <a:solidFill>
                  <a:srgbClr val="FFA100"/>
                </a:solidFill>
                <a:latin typeface="+mn-lt"/>
              </a:rPr>
              <a:t>11</a:t>
            </a:r>
            <a:r>
              <a:rPr dirty="0">
                <a:solidFill>
                  <a:srgbClr val="FFA100"/>
                </a:solidFill>
                <a:latin typeface="+mn-lt"/>
              </a:rPr>
              <a:t>/</a:t>
            </a:r>
            <a:r>
              <a:rPr lang="ru-RU" dirty="0">
                <a:solidFill>
                  <a:srgbClr val="FFA100"/>
                </a:solidFill>
                <a:latin typeface="+mn-lt"/>
              </a:rPr>
              <a:t>2022</a:t>
            </a:r>
          </a:p>
        </p:txBody>
      </p:sp>
    </p:spTree>
    <p:extLst>
      <p:ext uri="{BB962C8B-B14F-4D97-AF65-F5344CB8AC3E}">
        <p14:creationId xmlns:p14="http://schemas.microsoft.com/office/powerpoint/2010/main" val="32526250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E94DA00A-79D8-6CE6-7CC0-4E8B1D479ED8}"/>
              </a:ext>
            </a:extLst>
          </p:cNvPr>
          <p:cNvSpPr/>
          <p:nvPr/>
        </p:nvSpPr>
        <p:spPr>
          <a:xfrm>
            <a:off x="-16312" y="150404"/>
            <a:ext cx="1220831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rgbClr val="130C77"/>
                </a:solidFill>
                <a:ea typeface="Adobe Gothic Std B" panose="020B0800000000000000" pitchFamily="34" charset="-128"/>
                <a:cs typeface="Adobe Hebrew" panose="02040503050201020203" pitchFamily="18" charset="-79"/>
              </a:rPr>
              <a:t>MADX vs PTC</a:t>
            </a:r>
            <a:r>
              <a:rPr lang="ru-RU" sz="3200" b="1" dirty="0">
                <a:solidFill>
                  <a:srgbClr val="130C77"/>
                </a:solidFill>
                <a:ea typeface="Adobe Gothic Std B" panose="020B0800000000000000" pitchFamily="34" charset="-128"/>
                <a:cs typeface="Adobe Hebrew" panose="02040503050201020203" pitchFamily="18" charset="-79"/>
              </a:rPr>
              <a:t> </a:t>
            </a:r>
            <a:r>
              <a:rPr lang="en-US" sz="3200" b="1" dirty="0">
                <a:solidFill>
                  <a:srgbClr val="130C77"/>
                </a:solidFill>
                <a:ea typeface="Adobe Gothic Std B" panose="020B0800000000000000" pitchFamily="34" charset="-128"/>
                <a:cs typeface="Adobe Hebrew" panose="02040503050201020203" pitchFamily="18" charset="-79"/>
              </a:rPr>
              <a:t>ByPass </a:t>
            </a:r>
            <a:r>
              <a:rPr lang="ru-RU" sz="3200" b="1" dirty="0">
                <a:solidFill>
                  <a:srgbClr val="130C77"/>
                </a:solidFill>
                <a:ea typeface="Adobe Gothic Std B" panose="020B0800000000000000" pitchFamily="34" charset="-128"/>
                <a:cs typeface="Adobe Hebrew" panose="02040503050201020203" pitchFamily="18" charset="-79"/>
              </a:rPr>
              <a:t>(</a:t>
            </a:r>
            <a:r>
              <a:rPr lang="en-US" sz="3200" b="1" u="sng" dirty="0">
                <a:solidFill>
                  <a:srgbClr val="130C77"/>
                </a:solidFill>
                <a:ea typeface="Adobe Gothic Std B" panose="020B0800000000000000" pitchFamily="34" charset="-128"/>
                <a:cs typeface="Adobe Hebrew" panose="02040503050201020203" pitchFamily="18" charset="-79"/>
              </a:rPr>
              <a:t>5</a:t>
            </a:r>
            <a:r>
              <a:rPr lang="en-US" sz="3200" b="1" dirty="0">
                <a:solidFill>
                  <a:srgbClr val="130C77"/>
                </a:solidFill>
                <a:ea typeface="Adobe Gothic Std B" panose="020B0800000000000000" pitchFamily="34" charset="-128"/>
                <a:cs typeface="Adobe Hebrew" panose="02040503050201020203" pitchFamily="18" charset="-79"/>
              </a:rPr>
              <a:t> </a:t>
            </a:r>
            <a:r>
              <a:rPr lang="ru-RU" sz="3200" b="1" dirty="0">
                <a:solidFill>
                  <a:srgbClr val="130C77"/>
                </a:solidFill>
                <a:ea typeface="Adobe Gothic Std B" panose="020B0800000000000000" pitchFamily="34" charset="-128"/>
                <a:cs typeface="Adobe Hebrew" panose="02040503050201020203" pitchFamily="18" charset="-79"/>
              </a:rPr>
              <a:t>квадруполей) </a:t>
            </a:r>
          </a:p>
        </p:txBody>
      </p:sp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id="{0271BF47-15AF-3ECA-E4BC-D3A9E9FB561D}"/>
              </a:ext>
            </a:extLst>
          </p:cNvPr>
          <p:cNvCxnSpPr>
            <a:cxnSpLocks/>
          </p:cNvCxnSpPr>
          <p:nvPr/>
        </p:nvCxnSpPr>
        <p:spPr>
          <a:xfrm>
            <a:off x="-16312" y="832945"/>
            <a:ext cx="12208311" cy="0"/>
          </a:xfrm>
          <a:prstGeom prst="line">
            <a:avLst/>
          </a:prstGeom>
          <a:ln w="28575">
            <a:solidFill>
              <a:srgbClr val="EF4D0E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正方形/長方形 43">
            <a:extLst>
              <a:ext uri="{FF2B5EF4-FFF2-40B4-BE49-F238E27FC236}">
                <a16:creationId xmlns:a16="http://schemas.microsoft.com/office/drawing/2014/main" id="{EA14112C-BA09-BF19-06E4-7B7CE062DDE9}"/>
              </a:ext>
            </a:extLst>
          </p:cNvPr>
          <p:cNvSpPr/>
          <p:nvPr/>
        </p:nvSpPr>
        <p:spPr>
          <a:xfrm>
            <a:off x="-12000" y="6449818"/>
            <a:ext cx="12204000" cy="431329"/>
          </a:xfrm>
          <a:prstGeom prst="rect">
            <a:avLst/>
          </a:prstGeom>
          <a:solidFill>
            <a:srgbClr val="160D9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n w="0"/>
              <a:solidFill>
                <a:srgbClr val="A6FA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9" name="88ae095048.jpg" descr="88ae095048.jpg">
            <a:extLst>
              <a:ext uri="{FF2B5EF4-FFF2-40B4-BE49-F238E27FC236}">
                <a16:creationId xmlns:a16="http://schemas.microsoft.com/office/drawing/2014/main" id="{7FFC3971-91EB-A31D-AAB4-548736EE614B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1753384" y="6431239"/>
            <a:ext cx="438615" cy="449893"/>
          </a:xfrm>
          <a:prstGeom prst="rect">
            <a:avLst/>
          </a:prstGeom>
          <a:ln w="12700">
            <a:miter lim="400000"/>
          </a:ln>
        </p:spPr>
      </p:pic>
      <p:sp>
        <p:nvSpPr>
          <p:cNvPr id="20" name="スライド番号プレースホルダー 16">
            <a:extLst>
              <a:ext uri="{FF2B5EF4-FFF2-40B4-BE49-F238E27FC236}">
                <a16:creationId xmlns:a16="http://schemas.microsoft.com/office/drawing/2014/main" id="{6337B6F7-1C03-D758-6ED4-0891BFC1A6C5}"/>
              </a:ext>
            </a:extLst>
          </p:cNvPr>
          <p:cNvSpPr txBox="1">
            <a:spLocks/>
          </p:cNvSpPr>
          <p:nvPr/>
        </p:nvSpPr>
        <p:spPr>
          <a:xfrm>
            <a:off x="11498838" y="6510541"/>
            <a:ext cx="170878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rgbClr val="E5B542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9pPr>
          </a:lstStyle>
          <a:p>
            <a:fld id="{86CB4B4D-7CA3-9044-876B-883B54F8677D}" type="slidenum">
              <a:rPr lang="ru-RU" smtClean="0">
                <a:solidFill>
                  <a:srgbClr val="FFA100"/>
                </a:solidFill>
                <a:latin typeface="+mn-lt"/>
              </a:rPr>
              <a:pPr/>
              <a:t>19</a:t>
            </a:fld>
            <a:endParaRPr lang="ru-RU" dirty="0">
              <a:solidFill>
                <a:srgbClr val="FFA100"/>
              </a:solidFill>
              <a:latin typeface="+mn-lt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D719B1C-4902-3E97-ABC6-24DB3C9DC4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6716" y="1362061"/>
            <a:ext cx="5045459" cy="2050852"/>
          </a:xfrm>
          <a:prstGeom prst="rect">
            <a:avLst/>
          </a:prstGeom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20308525-84E6-BAAD-1273-6BB898EFDB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616" y="4028848"/>
            <a:ext cx="4954199" cy="2044165"/>
          </a:xfrm>
          <a:prstGeom prst="rect">
            <a:avLst/>
          </a:prstGeom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1236EDDF-FE1F-DB09-7B63-F306A4FA09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7356" y="1362694"/>
            <a:ext cx="5045459" cy="2070628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2B363695-171F-3201-80A9-C087E0CCDFE8}"/>
              </a:ext>
            </a:extLst>
          </p:cNvPr>
          <p:cNvSpPr txBox="1"/>
          <p:nvPr/>
        </p:nvSpPr>
        <p:spPr>
          <a:xfrm>
            <a:off x="2186948" y="953317"/>
            <a:ext cx="7743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MADX</a:t>
            </a:r>
            <a:endParaRPr lang="ru-RU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E635E10-E742-E89D-D518-73972DA3AE15}"/>
              </a:ext>
            </a:extLst>
          </p:cNvPr>
          <p:cNvSpPr txBox="1"/>
          <p:nvPr/>
        </p:nvSpPr>
        <p:spPr>
          <a:xfrm>
            <a:off x="2961263" y="956946"/>
            <a:ext cx="1480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 DYN APER</a:t>
            </a:r>
            <a:endParaRPr lang="ru-RU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86075CA-DB8A-B443-0526-8B40C9D4C6E3}"/>
              </a:ext>
            </a:extLst>
          </p:cNvPr>
          <p:cNvSpPr txBox="1"/>
          <p:nvPr/>
        </p:nvSpPr>
        <p:spPr>
          <a:xfrm>
            <a:off x="8405318" y="939736"/>
            <a:ext cx="1212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MADX/PTC</a:t>
            </a:r>
            <a:endParaRPr lang="ru-RU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77FAB32-2815-9579-DE5C-D6B23E9D103E}"/>
              </a:ext>
            </a:extLst>
          </p:cNvPr>
          <p:cNvSpPr txBox="1"/>
          <p:nvPr/>
        </p:nvSpPr>
        <p:spPr>
          <a:xfrm>
            <a:off x="2414079" y="3572696"/>
            <a:ext cx="1212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MADX/PTC</a:t>
            </a:r>
            <a:endParaRPr lang="ru-RU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208F6D2B-6225-1219-3E88-128C423394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00933" y="3893492"/>
            <a:ext cx="3138512" cy="2208023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A904728-C88C-D5D8-0A59-BABF9DF7D4B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47563" y="3869851"/>
            <a:ext cx="3138512" cy="2251984"/>
          </a:xfrm>
          <a:prstGeom prst="rect">
            <a:avLst/>
          </a:prstGeom>
        </p:spPr>
      </p:pic>
      <p:sp>
        <p:nvSpPr>
          <p:cNvPr id="5" name="日付プレースホルダー 14">
            <a:extLst>
              <a:ext uri="{FF2B5EF4-FFF2-40B4-BE49-F238E27FC236}">
                <a16:creationId xmlns:a16="http://schemas.microsoft.com/office/drawing/2014/main" id="{B44718BB-A4E5-BA73-D4B2-69CA18248BAB}"/>
              </a:ext>
            </a:extLst>
          </p:cNvPr>
          <p:cNvSpPr txBox="1"/>
          <p:nvPr/>
        </p:nvSpPr>
        <p:spPr>
          <a:xfrm>
            <a:off x="109291" y="6503891"/>
            <a:ext cx="860527" cy="2836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ctr">
            <a:spAutoFit/>
          </a:bodyPr>
          <a:lstStyle>
            <a:lvl1pPr>
              <a:defRPr sz="1200">
                <a:solidFill>
                  <a:srgbClr val="E5B4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rPr lang="en-US" dirty="0">
                <a:solidFill>
                  <a:srgbClr val="FFA100"/>
                </a:solidFill>
                <a:latin typeface="+mn-lt"/>
              </a:rPr>
              <a:t>16</a:t>
            </a:r>
            <a:r>
              <a:rPr dirty="0">
                <a:solidFill>
                  <a:srgbClr val="FFA100"/>
                </a:solidFill>
                <a:latin typeface="+mn-lt"/>
              </a:rPr>
              <a:t>/</a:t>
            </a:r>
            <a:r>
              <a:rPr lang="ru-RU" dirty="0">
                <a:solidFill>
                  <a:srgbClr val="FFA100"/>
                </a:solidFill>
                <a:latin typeface="+mn-lt"/>
              </a:rPr>
              <a:t>11</a:t>
            </a:r>
            <a:r>
              <a:rPr dirty="0">
                <a:solidFill>
                  <a:srgbClr val="FFA100"/>
                </a:solidFill>
                <a:latin typeface="+mn-lt"/>
              </a:rPr>
              <a:t>/</a:t>
            </a:r>
            <a:r>
              <a:rPr lang="ru-RU" dirty="0">
                <a:solidFill>
                  <a:srgbClr val="FFA100"/>
                </a:solidFill>
                <a:latin typeface="+mn-lt"/>
              </a:rPr>
              <a:t>2022</a:t>
            </a:r>
          </a:p>
        </p:txBody>
      </p:sp>
    </p:spTree>
    <p:extLst>
      <p:ext uri="{BB962C8B-B14F-4D97-AF65-F5344CB8AC3E}">
        <p14:creationId xmlns:p14="http://schemas.microsoft.com/office/powerpoint/2010/main" val="1778173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E94DA00A-79D8-6CE6-7CC0-4E8B1D479ED8}"/>
              </a:ext>
            </a:extLst>
          </p:cNvPr>
          <p:cNvSpPr/>
          <p:nvPr/>
        </p:nvSpPr>
        <p:spPr>
          <a:xfrm>
            <a:off x="-16312" y="150404"/>
            <a:ext cx="1220831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b="1" dirty="0">
                <a:solidFill>
                  <a:srgbClr val="130C77"/>
                </a:solidFill>
                <a:ea typeface="Adobe Gothic Std B" panose="020B0800000000000000" pitchFamily="34" charset="-128"/>
                <a:cs typeface="Adobe Hebrew" panose="02040503050201020203" pitchFamily="18" charset="-79"/>
              </a:rPr>
              <a:t>Параметры для эксперимента с дейтронами</a:t>
            </a:r>
          </a:p>
        </p:txBody>
      </p:sp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id="{0271BF47-15AF-3ECA-E4BC-D3A9E9FB561D}"/>
              </a:ext>
            </a:extLst>
          </p:cNvPr>
          <p:cNvCxnSpPr>
            <a:cxnSpLocks/>
          </p:cNvCxnSpPr>
          <p:nvPr/>
        </p:nvCxnSpPr>
        <p:spPr>
          <a:xfrm>
            <a:off x="-16312" y="832945"/>
            <a:ext cx="12208311" cy="0"/>
          </a:xfrm>
          <a:prstGeom prst="line">
            <a:avLst/>
          </a:prstGeom>
          <a:ln w="28575">
            <a:solidFill>
              <a:srgbClr val="EF4D0E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正方形/長方形 43">
            <a:extLst>
              <a:ext uri="{FF2B5EF4-FFF2-40B4-BE49-F238E27FC236}">
                <a16:creationId xmlns:a16="http://schemas.microsoft.com/office/drawing/2014/main" id="{EA14112C-BA09-BF19-06E4-7B7CE062DDE9}"/>
              </a:ext>
            </a:extLst>
          </p:cNvPr>
          <p:cNvSpPr/>
          <p:nvPr/>
        </p:nvSpPr>
        <p:spPr>
          <a:xfrm>
            <a:off x="-12000" y="6449818"/>
            <a:ext cx="12204000" cy="431329"/>
          </a:xfrm>
          <a:prstGeom prst="rect">
            <a:avLst/>
          </a:prstGeom>
          <a:solidFill>
            <a:srgbClr val="160D9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n w="0"/>
              <a:solidFill>
                <a:srgbClr val="A6FA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9" name="88ae095048.jpg" descr="88ae095048.jpg">
            <a:extLst>
              <a:ext uri="{FF2B5EF4-FFF2-40B4-BE49-F238E27FC236}">
                <a16:creationId xmlns:a16="http://schemas.microsoft.com/office/drawing/2014/main" id="{7FFC3971-91EB-A31D-AAB4-548736EE614B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1753384" y="6431239"/>
            <a:ext cx="438615" cy="449893"/>
          </a:xfrm>
          <a:prstGeom prst="rect">
            <a:avLst/>
          </a:prstGeom>
          <a:ln w="12700">
            <a:miter lim="400000"/>
          </a:ln>
        </p:spPr>
      </p:pic>
      <p:sp>
        <p:nvSpPr>
          <p:cNvPr id="20" name="スライド番号プレースホルダー 16">
            <a:extLst>
              <a:ext uri="{FF2B5EF4-FFF2-40B4-BE49-F238E27FC236}">
                <a16:creationId xmlns:a16="http://schemas.microsoft.com/office/drawing/2014/main" id="{6337B6F7-1C03-D758-6ED4-0891BFC1A6C5}"/>
              </a:ext>
            </a:extLst>
          </p:cNvPr>
          <p:cNvSpPr txBox="1">
            <a:spLocks/>
          </p:cNvSpPr>
          <p:nvPr/>
        </p:nvSpPr>
        <p:spPr>
          <a:xfrm>
            <a:off x="11498838" y="6510541"/>
            <a:ext cx="170878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rgbClr val="E5B542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9pPr>
          </a:lstStyle>
          <a:p>
            <a:fld id="{86CB4B4D-7CA3-9044-876B-883B54F8677D}" type="slidenum">
              <a:rPr lang="ru-RU" smtClean="0">
                <a:solidFill>
                  <a:srgbClr val="FFA100"/>
                </a:solidFill>
                <a:latin typeface="+mn-lt"/>
              </a:rPr>
              <a:pPr/>
              <a:t>2</a:t>
            </a:fld>
            <a:endParaRPr lang="ru-RU" dirty="0">
              <a:solidFill>
                <a:srgbClr val="FFA100"/>
              </a:solidFill>
              <a:latin typeface="+mn-lt"/>
            </a:endParaRPr>
          </a:p>
        </p:txBody>
      </p:sp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81C8B674-27ED-5FF4-AF25-6213434691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3075" y="942521"/>
            <a:ext cx="6569535" cy="5409530"/>
          </a:xfrm>
          <a:prstGeom prst="rect">
            <a:avLst/>
          </a:prstGeom>
        </p:spPr>
      </p:pic>
      <p:sp>
        <p:nvSpPr>
          <p:cNvPr id="3" name="Рамка 2">
            <a:extLst>
              <a:ext uri="{FF2B5EF4-FFF2-40B4-BE49-F238E27FC236}">
                <a16:creationId xmlns:a16="http://schemas.microsoft.com/office/drawing/2014/main" id="{0A762EC6-3952-CD5B-8EBF-3A12EC3387E2}"/>
              </a:ext>
            </a:extLst>
          </p:cNvPr>
          <p:cNvSpPr/>
          <p:nvPr/>
        </p:nvSpPr>
        <p:spPr>
          <a:xfrm>
            <a:off x="6726621" y="2217682"/>
            <a:ext cx="1629103" cy="536028"/>
          </a:xfrm>
          <a:prstGeom prst="frame">
            <a:avLst>
              <a:gd name="adj1" fmla="val 172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5" name="Рамка 4">
            <a:extLst>
              <a:ext uri="{FF2B5EF4-FFF2-40B4-BE49-F238E27FC236}">
                <a16:creationId xmlns:a16="http://schemas.microsoft.com/office/drawing/2014/main" id="{9518BD61-4002-C46A-9E19-64C80E352E68}"/>
              </a:ext>
            </a:extLst>
          </p:cNvPr>
          <p:cNvSpPr/>
          <p:nvPr/>
        </p:nvSpPr>
        <p:spPr>
          <a:xfrm>
            <a:off x="6726621" y="5686097"/>
            <a:ext cx="1912882" cy="625455"/>
          </a:xfrm>
          <a:prstGeom prst="frame">
            <a:avLst>
              <a:gd name="adj1" fmla="val 172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2" name="日付プレースホルダー 14">
            <a:extLst>
              <a:ext uri="{FF2B5EF4-FFF2-40B4-BE49-F238E27FC236}">
                <a16:creationId xmlns:a16="http://schemas.microsoft.com/office/drawing/2014/main" id="{B9806932-6FAD-91DE-AAF9-277A943F5EAF}"/>
              </a:ext>
            </a:extLst>
          </p:cNvPr>
          <p:cNvSpPr txBox="1"/>
          <p:nvPr/>
        </p:nvSpPr>
        <p:spPr>
          <a:xfrm>
            <a:off x="109291" y="6503891"/>
            <a:ext cx="860527" cy="2836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ctr">
            <a:spAutoFit/>
          </a:bodyPr>
          <a:lstStyle>
            <a:lvl1pPr>
              <a:defRPr sz="1200">
                <a:solidFill>
                  <a:srgbClr val="E5B4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rPr lang="en-US" dirty="0">
                <a:solidFill>
                  <a:srgbClr val="FFA100"/>
                </a:solidFill>
                <a:latin typeface="+mn-lt"/>
              </a:rPr>
              <a:t>16</a:t>
            </a:r>
            <a:r>
              <a:rPr dirty="0">
                <a:solidFill>
                  <a:srgbClr val="FFA100"/>
                </a:solidFill>
                <a:latin typeface="+mn-lt"/>
              </a:rPr>
              <a:t>/</a:t>
            </a:r>
            <a:r>
              <a:rPr lang="ru-RU" dirty="0">
                <a:solidFill>
                  <a:srgbClr val="FFA100"/>
                </a:solidFill>
                <a:latin typeface="+mn-lt"/>
              </a:rPr>
              <a:t>11</a:t>
            </a:r>
            <a:r>
              <a:rPr dirty="0">
                <a:solidFill>
                  <a:srgbClr val="FFA100"/>
                </a:solidFill>
                <a:latin typeface="+mn-lt"/>
              </a:rPr>
              <a:t>/</a:t>
            </a:r>
            <a:r>
              <a:rPr lang="ru-RU" dirty="0">
                <a:solidFill>
                  <a:srgbClr val="FFA100"/>
                </a:solidFill>
                <a:latin typeface="+mn-lt"/>
              </a:rPr>
              <a:t>2022</a:t>
            </a:r>
          </a:p>
        </p:txBody>
      </p:sp>
    </p:spTree>
    <p:extLst>
      <p:ext uri="{BB962C8B-B14F-4D97-AF65-F5344CB8AC3E}">
        <p14:creationId xmlns:p14="http://schemas.microsoft.com/office/powerpoint/2010/main" val="15405830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93B33928-7E31-8CF6-7665-05C8D68730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91" y="1534724"/>
            <a:ext cx="2864387" cy="2112799"/>
          </a:xfrm>
          <a:prstGeom prst="rect">
            <a:avLst/>
          </a:prstGeom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E94DA00A-79D8-6CE6-7CC0-4E8B1D479ED8}"/>
              </a:ext>
            </a:extLst>
          </p:cNvPr>
          <p:cNvSpPr/>
          <p:nvPr/>
        </p:nvSpPr>
        <p:spPr>
          <a:xfrm>
            <a:off x="-16312" y="150404"/>
            <a:ext cx="1220831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rgbClr val="130C77"/>
                </a:solidFill>
                <a:ea typeface="Adobe Gothic Std B" panose="020B0800000000000000" pitchFamily="34" charset="-128"/>
                <a:cs typeface="Adobe Hebrew" panose="02040503050201020203" pitchFamily="18" charset="-79"/>
              </a:rPr>
              <a:t>COSY Tracking </a:t>
            </a:r>
            <a:r>
              <a:rPr lang="ru-RU" sz="3200" b="1" dirty="0">
                <a:solidFill>
                  <a:srgbClr val="130C77"/>
                </a:solidFill>
                <a:ea typeface="Adobe Gothic Std B" panose="020B0800000000000000" pitchFamily="34" charset="-128"/>
                <a:cs typeface="Adobe Hebrew" panose="02040503050201020203" pitchFamily="18" charset="-79"/>
              </a:rPr>
              <a:t>для </a:t>
            </a:r>
            <a:r>
              <a:rPr lang="en-US" sz="3200" b="1" dirty="0">
                <a:solidFill>
                  <a:srgbClr val="130C77"/>
                </a:solidFill>
                <a:ea typeface="Adobe Gothic Std B" panose="020B0800000000000000" pitchFamily="34" charset="-128"/>
                <a:cs typeface="Adobe Hebrew" panose="02040503050201020203" pitchFamily="18" charset="-79"/>
              </a:rPr>
              <a:t>ByPass </a:t>
            </a:r>
            <a:r>
              <a:rPr lang="ru-RU" sz="3200" b="1" dirty="0">
                <a:solidFill>
                  <a:srgbClr val="130C77"/>
                </a:solidFill>
                <a:ea typeface="Adobe Gothic Std B" panose="020B0800000000000000" pitchFamily="34" charset="-128"/>
                <a:cs typeface="Adobe Hebrew" panose="02040503050201020203" pitchFamily="18" charset="-79"/>
              </a:rPr>
              <a:t>(</a:t>
            </a:r>
            <a:r>
              <a:rPr lang="en-US" sz="3200" b="1" u="sng" dirty="0">
                <a:solidFill>
                  <a:srgbClr val="130C77"/>
                </a:solidFill>
                <a:ea typeface="Adobe Gothic Std B" panose="020B0800000000000000" pitchFamily="34" charset="-128"/>
                <a:cs typeface="Adobe Hebrew" panose="02040503050201020203" pitchFamily="18" charset="-79"/>
              </a:rPr>
              <a:t>5</a:t>
            </a:r>
            <a:r>
              <a:rPr lang="en-US" sz="3200" b="1" dirty="0">
                <a:solidFill>
                  <a:srgbClr val="130C77"/>
                </a:solidFill>
                <a:ea typeface="Adobe Gothic Std B" panose="020B0800000000000000" pitchFamily="34" charset="-128"/>
                <a:cs typeface="Adobe Hebrew" panose="02040503050201020203" pitchFamily="18" charset="-79"/>
              </a:rPr>
              <a:t> </a:t>
            </a:r>
            <a:r>
              <a:rPr lang="ru-RU" sz="3200" b="1" dirty="0">
                <a:solidFill>
                  <a:srgbClr val="130C77"/>
                </a:solidFill>
                <a:ea typeface="Adobe Gothic Std B" panose="020B0800000000000000" pitchFamily="34" charset="-128"/>
                <a:cs typeface="Adobe Hebrew" panose="02040503050201020203" pitchFamily="18" charset="-79"/>
              </a:rPr>
              <a:t>квадруполей) </a:t>
            </a:r>
          </a:p>
        </p:txBody>
      </p:sp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id="{0271BF47-15AF-3ECA-E4BC-D3A9E9FB561D}"/>
              </a:ext>
            </a:extLst>
          </p:cNvPr>
          <p:cNvCxnSpPr>
            <a:cxnSpLocks/>
          </p:cNvCxnSpPr>
          <p:nvPr/>
        </p:nvCxnSpPr>
        <p:spPr>
          <a:xfrm>
            <a:off x="-16312" y="832945"/>
            <a:ext cx="12208311" cy="0"/>
          </a:xfrm>
          <a:prstGeom prst="line">
            <a:avLst/>
          </a:prstGeom>
          <a:ln w="28575">
            <a:solidFill>
              <a:srgbClr val="EF4D0E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正方形/長方形 43">
            <a:extLst>
              <a:ext uri="{FF2B5EF4-FFF2-40B4-BE49-F238E27FC236}">
                <a16:creationId xmlns:a16="http://schemas.microsoft.com/office/drawing/2014/main" id="{EA14112C-BA09-BF19-06E4-7B7CE062DDE9}"/>
              </a:ext>
            </a:extLst>
          </p:cNvPr>
          <p:cNvSpPr/>
          <p:nvPr/>
        </p:nvSpPr>
        <p:spPr>
          <a:xfrm>
            <a:off x="-12000" y="6449818"/>
            <a:ext cx="12204000" cy="431329"/>
          </a:xfrm>
          <a:prstGeom prst="rect">
            <a:avLst/>
          </a:prstGeom>
          <a:solidFill>
            <a:srgbClr val="160D9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n w="0"/>
              <a:solidFill>
                <a:srgbClr val="A6FA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9" name="88ae095048.jpg" descr="88ae095048.jpg">
            <a:extLst>
              <a:ext uri="{FF2B5EF4-FFF2-40B4-BE49-F238E27FC236}">
                <a16:creationId xmlns:a16="http://schemas.microsoft.com/office/drawing/2014/main" id="{7FFC3971-91EB-A31D-AAB4-548736EE614B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1753384" y="6431239"/>
            <a:ext cx="438615" cy="449893"/>
          </a:xfrm>
          <a:prstGeom prst="rect">
            <a:avLst/>
          </a:prstGeom>
          <a:ln w="12700">
            <a:miter lim="400000"/>
          </a:ln>
        </p:spPr>
      </p:pic>
      <p:sp>
        <p:nvSpPr>
          <p:cNvPr id="20" name="スライド番号プレースホルダー 16">
            <a:extLst>
              <a:ext uri="{FF2B5EF4-FFF2-40B4-BE49-F238E27FC236}">
                <a16:creationId xmlns:a16="http://schemas.microsoft.com/office/drawing/2014/main" id="{6337B6F7-1C03-D758-6ED4-0891BFC1A6C5}"/>
              </a:ext>
            </a:extLst>
          </p:cNvPr>
          <p:cNvSpPr txBox="1">
            <a:spLocks/>
          </p:cNvSpPr>
          <p:nvPr/>
        </p:nvSpPr>
        <p:spPr>
          <a:xfrm>
            <a:off x="11498838" y="6510541"/>
            <a:ext cx="170878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rgbClr val="E5B542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9pPr>
          </a:lstStyle>
          <a:p>
            <a:fld id="{86CB4B4D-7CA3-9044-876B-883B54F8677D}" type="slidenum">
              <a:rPr lang="ru-RU" smtClean="0">
                <a:solidFill>
                  <a:srgbClr val="FFA100"/>
                </a:solidFill>
                <a:latin typeface="+mn-lt"/>
              </a:rPr>
              <a:pPr/>
              <a:t>20</a:t>
            </a:fld>
            <a:endParaRPr lang="ru-RU" dirty="0">
              <a:solidFill>
                <a:srgbClr val="FFA100"/>
              </a:solidFill>
              <a:latin typeface="+mn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323287-DEF6-1E56-CB55-30DE932CD2DB}"/>
              </a:ext>
            </a:extLst>
          </p:cNvPr>
          <p:cNvSpPr txBox="1"/>
          <p:nvPr/>
        </p:nvSpPr>
        <p:spPr>
          <a:xfrm>
            <a:off x="862421" y="954273"/>
            <a:ext cx="26065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effectLst/>
                <a:latin typeface="Arial" panose="020B0604020202020204" pitchFamily="34" charset="0"/>
              </a:rPr>
              <a:t>w   Sextupoles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b="1" dirty="0">
                <a:effectLst/>
                <a:latin typeface="Arial" panose="020B0604020202020204" pitchFamily="34" charset="0"/>
              </a:rPr>
              <a:t>wo WF</a:t>
            </a:r>
            <a:endParaRPr lang="en-US" dirty="0">
              <a:effectLst/>
              <a:latin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695E4D6-7166-5CA2-3C47-557331B6BA74}"/>
              </a:ext>
            </a:extLst>
          </p:cNvPr>
          <p:cNvSpPr txBox="1"/>
          <p:nvPr/>
        </p:nvSpPr>
        <p:spPr>
          <a:xfrm>
            <a:off x="7987061" y="1035037"/>
            <a:ext cx="24530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effectLst/>
                <a:latin typeface="Arial" panose="020B0604020202020204" pitchFamily="34" charset="0"/>
              </a:rPr>
              <a:t>w  Sextupoles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b="1" dirty="0">
                <a:effectLst/>
                <a:latin typeface="Arial" panose="020B0604020202020204" pitchFamily="34" charset="0"/>
              </a:rPr>
              <a:t>w  WF</a:t>
            </a:r>
            <a:endParaRPr lang="en-US" dirty="0">
              <a:effectLst/>
              <a:latin typeface="Arial" panose="020B0604020202020204" pitchFamily="34" charset="0"/>
            </a:endParaRPr>
          </a:p>
        </p:txBody>
      </p:sp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D95F0828-9351-7416-FB64-A023EB644E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291" y="3920575"/>
            <a:ext cx="3068249" cy="2250050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09F408D0-3072-183E-FFC0-ABC5BDFDB4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9283" y="1528584"/>
            <a:ext cx="2864388" cy="2106657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78AB4ABC-6D5E-7981-0EA0-2A216D0F61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53422" y="2427146"/>
            <a:ext cx="4141665" cy="3924905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F41C2ECD-693E-D00A-522A-5560B0BC94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41044" y="2413464"/>
            <a:ext cx="4141665" cy="3987413"/>
          </a:xfrm>
          <a:prstGeom prst="rect">
            <a:avLst/>
          </a:prstGeom>
        </p:spPr>
      </p:pic>
      <p:sp>
        <p:nvSpPr>
          <p:cNvPr id="2" name="日付プレースホルダー 14">
            <a:extLst>
              <a:ext uri="{FF2B5EF4-FFF2-40B4-BE49-F238E27FC236}">
                <a16:creationId xmlns:a16="http://schemas.microsoft.com/office/drawing/2014/main" id="{3245E34F-741C-FC74-E871-21EF9C12895F}"/>
              </a:ext>
            </a:extLst>
          </p:cNvPr>
          <p:cNvSpPr txBox="1"/>
          <p:nvPr/>
        </p:nvSpPr>
        <p:spPr>
          <a:xfrm>
            <a:off x="109291" y="6503891"/>
            <a:ext cx="860527" cy="2836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ctr">
            <a:spAutoFit/>
          </a:bodyPr>
          <a:lstStyle>
            <a:lvl1pPr>
              <a:defRPr sz="1200">
                <a:solidFill>
                  <a:srgbClr val="E5B4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rPr lang="en-US" dirty="0">
                <a:solidFill>
                  <a:srgbClr val="FFA100"/>
                </a:solidFill>
                <a:latin typeface="+mn-lt"/>
              </a:rPr>
              <a:t>16</a:t>
            </a:r>
            <a:r>
              <a:rPr dirty="0">
                <a:solidFill>
                  <a:srgbClr val="FFA100"/>
                </a:solidFill>
                <a:latin typeface="+mn-lt"/>
              </a:rPr>
              <a:t>/</a:t>
            </a:r>
            <a:r>
              <a:rPr lang="ru-RU" dirty="0">
                <a:solidFill>
                  <a:srgbClr val="FFA100"/>
                </a:solidFill>
                <a:latin typeface="+mn-lt"/>
              </a:rPr>
              <a:t>11</a:t>
            </a:r>
            <a:r>
              <a:rPr dirty="0">
                <a:solidFill>
                  <a:srgbClr val="FFA100"/>
                </a:solidFill>
                <a:latin typeface="+mn-lt"/>
              </a:rPr>
              <a:t>/</a:t>
            </a:r>
            <a:r>
              <a:rPr lang="ru-RU" dirty="0">
                <a:solidFill>
                  <a:srgbClr val="FFA100"/>
                </a:solidFill>
                <a:latin typeface="+mn-lt"/>
              </a:rPr>
              <a:t>2022</a:t>
            </a:r>
          </a:p>
        </p:txBody>
      </p:sp>
    </p:spTree>
    <p:extLst>
      <p:ext uri="{BB962C8B-B14F-4D97-AF65-F5344CB8AC3E}">
        <p14:creationId xmlns:p14="http://schemas.microsoft.com/office/powerpoint/2010/main" val="36444343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E94DA00A-79D8-6CE6-7CC0-4E8B1D479ED8}"/>
              </a:ext>
            </a:extLst>
          </p:cNvPr>
          <p:cNvSpPr/>
          <p:nvPr/>
        </p:nvSpPr>
        <p:spPr>
          <a:xfrm>
            <a:off x="-16312" y="150404"/>
            <a:ext cx="1220831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b="1" dirty="0">
                <a:solidFill>
                  <a:srgbClr val="130C77"/>
                </a:solidFill>
                <a:ea typeface="Adobe Gothic Std B" panose="020B0800000000000000" pitchFamily="34" charset="-128"/>
                <a:cs typeface="Adobe Hebrew" panose="02040503050201020203" pitchFamily="18" charset="-79"/>
              </a:rPr>
              <a:t>Геометрия отводного канала </a:t>
            </a:r>
            <a:r>
              <a:rPr lang="en-US" sz="3200" b="1" dirty="0">
                <a:solidFill>
                  <a:srgbClr val="130C77"/>
                </a:solidFill>
                <a:ea typeface="Adobe Gothic Std B" panose="020B0800000000000000" pitchFamily="34" charset="-128"/>
                <a:cs typeface="Adobe Hebrew" panose="02040503050201020203" pitchFamily="18" charset="-79"/>
              </a:rPr>
              <a:t>ByPass (REAL)</a:t>
            </a:r>
            <a:endParaRPr lang="ru-RU" sz="3200" b="1" dirty="0">
              <a:solidFill>
                <a:srgbClr val="130C77"/>
              </a:solidFill>
              <a:ea typeface="Adobe Gothic Std B" panose="020B0800000000000000" pitchFamily="34" charset="-128"/>
              <a:cs typeface="Adobe Hebrew" panose="02040503050201020203" pitchFamily="18" charset="-79"/>
            </a:endParaRPr>
          </a:p>
        </p:txBody>
      </p:sp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id="{0271BF47-15AF-3ECA-E4BC-D3A9E9FB561D}"/>
              </a:ext>
            </a:extLst>
          </p:cNvPr>
          <p:cNvCxnSpPr>
            <a:cxnSpLocks/>
          </p:cNvCxnSpPr>
          <p:nvPr/>
        </p:nvCxnSpPr>
        <p:spPr>
          <a:xfrm>
            <a:off x="-16312" y="832945"/>
            <a:ext cx="12208311" cy="0"/>
          </a:xfrm>
          <a:prstGeom prst="line">
            <a:avLst/>
          </a:prstGeom>
          <a:ln w="28575">
            <a:solidFill>
              <a:srgbClr val="EF4D0E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正方形/長方形 43">
            <a:extLst>
              <a:ext uri="{FF2B5EF4-FFF2-40B4-BE49-F238E27FC236}">
                <a16:creationId xmlns:a16="http://schemas.microsoft.com/office/drawing/2014/main" id="{EA14112C-BA09-BF19-06E4-7B7CE062DDE9}"/>
              </a:ext>
            </a:extLst>
          </p:cNvPr>
          <p:cNvSpPr/>
          <p:nvPr/>
        </p:nvSpPr>
        <p:spPr>
          <a:xfrm>
            <a:off x="-12000" y="6449818"/>
            <a:ext cx="12204000" cy="431329"/>
          </a:xfrm>
          <a:prstGeom prst="rect">
            <a:avLst/>
          </a:prstGeom>
          <a:solidFill>
            <a:srgbClr val="160D9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n w="0"/>
              <a:solidFill>
                <a:srgbClr val="A6FA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9" name="88ae095048.jpg" descr="88ae095048.jpg">
            <a:extLst>
              <a:ext uri="{FF2B5EF4-FFF2-40B4-BE49-F238E27FC236}">
                <a16:creationId xmlns:a16="http://schemas.microsoft.com/office/drawing/2014/main" id="{7FFC3971-91EB-A31D-AAB4-548736EE614B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1753384" y="6431239"/>
            <a:ext cx="438615" cy="449893"/>
          </a:xfrm>
          <a:prstGeom prst="rect">
            <a:avLst/>
          </a:prstGeom>
          <a:ln w="12700">
            <a:miter lim="400000"/>
          </a:ln>
        </p:spPr>
      </p:pic>
      <p:sp>
        <p:nvSpPr>
          <p:cNvPr id="20" name="スライド番号プレースホルダー 16">
            <a:extLst>
              <a:ext uri="{FF2B5EF4-FFF2-40B4-BE49-F238E27FC236}">
                <a16:creationId xmlns:a16="http://schemas.microsoft.com/office/drawing/2014/main" id="{6337B6F7-1C03-D758-6ED4-0891BFC1A6C5}"/>
              </a:ext>
            </a:extLst>
          </p:cNvPr>
          <p:cNvSpPr txBox="1">
            <a:spLocks/>
          </p:cNvSpPr>
          <p:nvPr/>
        </p:nvSpPr>
        <p:spPr>
          <a:xfrm>
            <a:off x="11498838" y="6510541"/>
            <a:ext cx="170878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rgbClr val="E5B542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9pPr>
          </a:lstStyle>
          <a:p>
            <a:fld id="{86CB4B4D-7CA3-9044-876B-883B54F8677D}" type="slidenum">
              <a:rPr lang="ru-RU" smtClean="0">
                <a:solidFill>
                  <a:srgbClr val="FFA100"/>
                </a:solidFill>
                <a:latin typeface="+mn-lt"/>
              </a:rPr>
              <a:pPr/>
              <a:t>21</a:t>
            </a:fld>
            <a:endParaRPr lang="ru-RU" dirty="0">
              <a:solidFill>
                <a:srgbClr val="FFA100"/>
              </a:solidFill>
              <a:latin typeface="+mn-lt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1A090D52-F375-D51D-7725-D4E74B4F2286}"/>
              </a:ext>
            </a:extLst>
          </p:cNvPr>
          <p:cNvSpPr/>
          <p:nvPr/>
        </p:nvSpPr>
        <p:spPr>
          <a:xfrm>
            <a:off x="1632476" y="3043133"/>
            <a:ext cx="9187031" cy="537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84BA6F8F-C252-E74A-47C9-B4547B4EF0C6}"/>
              </a:ext>
            </a:extLst>
          </p:cNvPr>
          <p:cNvSpPr/>
          <p:nvPr/>
        </p:nvSpPr>
        <p:spPr>
          <a:xfrm rot="19450796">
            <a:off x="1401706" y="2310456"/>
            <a:ext cx="2517289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31F213E-D7B8-1ACE-A804-2059C6496910}"/>
                  </a:ext>
                </a:extLst>
              </p:cNvPr>
              <p:cNvSpPr txBox="1"/>
              <p:nvPr/>
            </p:nvSpPr>
            <p:spPr>
              <a:xfrm>
                <a:off x="2425439" y="2427756"/>
                <a:ext cx="12688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9 </m:t>
                      </m:r>
                      <m:r>
                        <m:rPr>
                          <m:sty m:val="p"/>
                        </m:rPr>
                        <a:rPr lang="en-US" i="1" dirty="0" smtClean="0">
                          <a:latin typeface="Cambria Math" panose="02040503050406030204" pitchFamily="18" charset="0"/>
                        </a:rPr>
                        <m:t>deg</m:t>
                      </m:r>
                      <m:r>
                        <a:rPr lang="ru-RU" i="1" dirty="0" smtClean="0">
                          <a:latin typeface="Cambria Math" panose="02040503050406030204" pitchFamily="18" charset="0"/>
                        </a:rPr>
                        <m:t>⁡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31F213E-D7B8-1ACE-A804-2059C64969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5439" y="2427756"/>
                <a:ext cx="1268874" cy="369332"/>
              </a:xfrm>
              <a:prstGeom prst="rect">
                <a:avLst/>
              </a:prstGeom>
              <a:blipFill>
                <a:blip r:embed="rId3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Дуга 7">
            <a:extLst>
              <a:ext uri="{FF2B5EF4-FFF2-40B4-BE49-F238E27FC236}">
                <a16:creationId xmlns:a16="http://schemas.microsoft.com/office/drawing/2014/main" id="{8D9E7046-3E1F-D7AC-1892-857451CBB093}"/>
              </a:ext>
            </a:extLst>
          </p:cNvPr>
          <p:cNvSpPr/>
          <p:nvPr/>
        </p:nvSpPr>
        <p:spPr>
          <a:xfrm>
            <a:off x="1761326" y="2651612"/>
            <a:ext cx="935915" cy="836830"/>
          </a:xfrm>
          <a:prstGeom prst="arc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9" name="Прямая со стрелкой 8">
            <a:extLst>
              <a:ext uri="{FF2B5EF4-FFF2-40B4-BE49-F238E27FC236}">
                <a16:creationId xmlns:a16="http://schemas.microsoft.com/office/drawing/2014/main" id="{C3576805-A8CB-D6FB-C4F7-115E90AC4EC6}"/>
              </a:ext>
            </a:extLst>
          </p:cNvPr>
          <p:cNvCxnSpPr/>
          <p:nvPr/>
        </p:nvCxnSpPr>
        <p:spPr>
          <a:xfrm>
            <a:off x="3664507" y="1751486"/>
            <a:ext cx="0" cy="122755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05AB754-B464-8FAE-619E-521348763AC9}"/>
                  </a:ext>
                </a:extLst>
              </p:cNvPr>
              <p:cNvSpPr txBox="1"/>
              <p:nvPr/>
            </p:nvSpPr>
            <p:spPr>
              <a:xfrm>
                <a:off x="3694506" y="2100328"/>
                <a:ext cx="1613583" cy="3965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𝐵𝑃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p>
                      </m:sSubSup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= 1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.463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05AB754-B464-8FAE-619E-521348763A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4506" y="2100328"/>
                <a:ext cx="1613583" cy="396583"/>
              </a:xfrm>
              <a:prstGeom prst="rect">
                <a:avLst/>
              </a:prstGeom>
              <a:blipFill>
                <a:blip r:embed="rId4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DC83DD1-5598-F8C1-27CD-4456152F013A}"/>
                  </a:ext>
                </a:extLst>
              </p:cNvPr>
              <p:cNvSpPr txBox="1"/>
              <p:nvPr/>
            </p:nvSpPr>
            <p:spPr>
              <a:xfrm>
                <a:off x="5277815" y="3152158"/>
                <a:ext cx="171681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𝑆𝑆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09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37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DC83DD1-5598-F8C1-27CD-4456152F01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7815" y="3152158"/>
                <a:ext cx="1716817" cy="369332"/>
              </a:xfrm>
              <a:prstGeom prst="rect">
                <a:avLst/>
              </a:prstGeom>
              <a:blipFill>
                <a:blip r:embed="rId5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EC711547-50A9-473E-CEFC-13A91B1FDB95}"/>
              </a:ext>
            </a:extLst>
          </p:cNvPr>
          <p:cNvSpPr/>
          <p:nvPr/>
        </p:nvSpPr>
        <p:spPr>
          <a:xfrm rot="12930060">
            <a:off x="8522917" y="2310454"/>
            <a:ext cx="2517289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322D17DF-D799-A21B-1CB1-DD86A1CBB29D}"/>
              </a:ext>
            </a:extLst>
          </p:cNvPr>
          <p:cNvSpPr/>
          <p:nvPr/>
        </p:nvSpPr>
        <p:spPr>
          <a:xfrm>
            <a:off x="3688226" y="1584587"/>
            <a:ext cx="5055387" cy="537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104CA5A8-D8FB-E3C1-8435-59449E67CF3F}"/>
                  </a:ext>
                </a:extLst>
              </p:cNvPr>
              <p:cNvSpPr/>
              <p:nvPr/>
            </p:nvSpPr>
            <p:spPr>
              <a:xfrm>
                <a:off x="1705650" y="1788169"/>
                <a:ext cx="13314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=9.35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104CA5A8-D8FB-E3C1-8435-59449E67CF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5650" y="1788169"/>
                <a:ext cx="1331455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FD829378-8E22-F137-9698-7690526CCB33}"/>
                  </a:ext>
                </a:extLst>
              </p:cNvPr>
              <p:cNvSpPr/>
              <p:nvPr/>
            </p:nvSpPr>
            <p:spPr>
              <a:xfrm>
                <a:off x="2028763" y="3152158"/>
                <a:ext cx="145969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𝐵𝑃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=9.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235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FD829378-8E22-F137-9698-7690526CCB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8763" y="3152158"/>
                <a:ext cx="1459695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AA546155-FA66-9D8B-B24D-CDB8DAA3169A}"/>
                  </a:ext>
                </a:extLst>
              </p:cNvPr>
              <p:cNvSpPr/>
              <p:nvPr/>
            </p:nvSpPr>
            <p:spPr>
              <a:xfrm>
                <a:off x="5132088" y="1131599"/>
                <a:ext cx="154388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𝑆𝑆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=8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0.708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AA546155-FA66-9D8B-B24D-CDB8DAA316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2088" y="1131599"/>
                <a:ext cx="1543884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2A4A4CEA-5BB3-318C-9357-BC8BB9D5C224}"/>
              </a:ext>
            </a:extLst>
          </p:cNvPr>
          <p:cNvSpPr/>
          <p:nvPr/>
        </p:nvSpPr>
        <p:spPr>
          <a:xfrm>
            <a:off x="1103692" y="3051202"/>
            <a:ext cx="528782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45A15270-E2A9-7A83-8230-D5CF8630509C}"/>
              </a:ext>
            </a:extLst>
          </p:cNvPr>
          <p:cNvSpPr/>
          <p:nvPr/>
        </p:nvSpPr>
        <p:spPr>
          <a:xfrm>
            <a:off x="10819506" y="3053064"/>
            <a:ext cx="528782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6" name="Прямая соединительная линия 25">
            <a:extLst>
              <a:ext uri="{FF2B5EF4-FFF2-40B4-BE49-F238E27FC236}">
                <a16:creationId xmlns:a16="http://schemas.microsoft.com/office/drawing/2014/main" id="{F1899EEF-238C-D8F0-561E-48306F352C92}"/>
              </a:ext>
            </a:extLst>
          </p:cNvPr>
          <p:cNvCxnSpPr>
            <a:cxnSpLocks/>
          </p:cNvCxnSpPr>
          <p:nvPr/>
        </p:nvCxnSpPr>
        <p:spPr>
          <a:xfrm flipV="1">
            <a:off x="3670171" y="1174807"/>
            <a:ext cx="0" cy="192211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Прямая соединительная линия 29">
            <a:extLst>
              <a:ext uri="{FF2B5EF4-FFF2-40B4-BE49-F238E27FC236}">
                <a16:creationId xmlns:a16="http://schemas.microsoft.com/office/drawing/2014/main" id="{2A5E2EA3-32A0-46C6-A87B-E316E539BE13}"/>
              </a:ext>
            </a:extLst>
          </p:cNvPr>
          <p:cNvCxnSpPr>
            <a:cxnSpLocks/>
          </p:cNvCxnSpPr>
          <p:nvPr/>
        </p:nvCxnSpPr>
        <p:spPr>
          <a:xfrm flipV="1">
            <a:off x="1626389" y="1184781"/>
            <a:ext cx="0" cy="192211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44B08978-CAEB-9670-2170-7761CD07172C}"/>
              </a:ext>
            </a:extLst>
          </p:cNvPr>
          <p:cNvCxnSpPr>
            <a:cxnSpLocks/>
          </p:cNvCxnSpPr>
          <p:nvPr/>
        </p:nvCxnSpPr>
        <p:spPr>
          <a:xfrm flipV="1">
            <a:off x="10787395" y="1164833"/>
            <a:ext cx="0" cy="192211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Прямая соединительная линия 31">
            <a:extLst>
              <a:ext uri="{FF2B5EF4-FFF2-40B4-BE49-F238E27FC236}">
                <a16:creationId xmlns:a16="http://schemas.microsoft.com/office/drawing/2014/main" id="{1A95DE10-06D0-4CEA-3B5F-A5C5DB0638A4}"/>
              </a:ext>
            </a:extLst>
          </p:cNvPr>
          <p:cNvCxnSpPr>
            <a:cxnSpLocks/>
          </p:cNvCxnSpPr>
          <p:nvPr/>
        </p:nvCxnSpPr>
        <p:spPr>
          <a:xfrm flipV="1">
            <a:off x="8743613" y="1174807"/>
            <a:ext cx="0" cy="192211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Прямая соединительная линия 33">
            <a:extLst>
              <a:ext uri="{FF2B5EF4-FFF2-40B4-BE49-F238E27FC236}">
                <a16:creationId xmlns:a16="http://schemas.microsoft.com/office/drawing/2014/main" id="{BC1A50A6-2FEA-BAC0-AA5E-AA05162960A9}"/>
              </a:ext>
            </a:extLst>
          </p:cNvPr>
          <p:cNvCxnSpPr>
            <a:cxnSpLocks/>
          </p:cNvCxnSpPr>
          <p:nvPr/>
        </p:nvCxnSpPr>
        <p:spPr>
          <a:xfrm flipV="1">
            <a:off x="11349015" y="1160727"/>
            <a:ext cx="0" cy="192211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Прямая соединительная линия 34">
            <a:extLst>
              <a:ext uri="{FF2B5EF4-FFF2-40B4-BE49-F238E27FC236}">
                <a16:creationId xmlns:a16="http://schemas.microsoft.com/office/drawing/2014/main" id="{EC8F2294-3F0F-8E2C-6A91-FD3C9D89B9E0}"/>
              </a:ext>
            </a:extLst>
          </p:cNvPr>
          <p:cNvCxnSpPr>
            <a:cxnSpLocks/>
          </p:cNvCxnSpPr>
          <p:nvPr/>
        </p:nvCxnSpPr>
        <p:spPr>
          <a:xfrm flipV="1">
            <a:off x="1103692" y="1174807"/>
            <a:ext cx="0" cy="192211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Прямая со стрелкой 36">
            <a:extLst>
              <a:ext uri="{FF2B5EF4-FFF2-40B4-BE49-F238E27FC236}">
                <a16:creationId xmlns:a16="http://schemas.microsoft.com/office/drawing/2014/main" id="{F6827243-DAAB-AFD4-4A9D-8DB66B2FE777}"/>
              </a:ext>
            </a:extLst>
          </p:cNvPr>
          <p:cNvCxnSpPr>
            <a:cxnSpLocks/>
          </p:cNvCxnSpPr>
          <p:nvPr/>
        </p:nvCxnSpPr>
        <p:spPr>
          <a:xfrm flipH="1" flipV="1">
            <a:off x="373018" y="3061714"/>
            <a:ext cx="720000" cy="40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Прямая со стрелкой 37">
            <a:extLst>
              <a:ext uri="{FF2B5EF4-FFF2-40B4-BE49-F238E27FC236}">
                <a16:creationId xmlns:a16="http://schemas.microsoft.com/office/drawing/2014/main" id="{F8D22739-AF09-EE8C-C510-20B02CD407AB}"/>
              </a:ext>
            </a:extLst>
          </p:cNvPr>
          <p:cNvCxnSpPr>
            <a:cxnSpLocks/>
          </p:cNvCxnSpPr>
          <p:nvPr/>
        </p:nvCxnSpPr>
        <p:spPr>
          <a:xfrm>
            <a:off x="11348288" y="3082841"/>
            <a:ext cx="720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A6E4DD6A-418E-C06B-1696-3A1541A5254B}"/>
              </a:ext>
            </a:extLst>
          </p:cNvPr>
          <p:cNvSpPr txBox="1"/>
          <p:nvPr/>
        </p:nvSpPr>
        <p:spPr>
          <a:xfrm>
            <a:off x="488488" y="2645948"/>
            <a:ext cx="492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Arc</a:t>
            </a:r>
            <a:endParaRPr lang="ru-RU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FD80DF0-579E-7D4D-8B80-7E011A4D5951}"/>
              </a:ext>
            </a:extLst>
          </p:cNvPr>
          <p:cNvSpPr txBox="1"/>
          <p:nvPr/>
        </p:nvSpPr>
        <p:spPr>
          <a:xfrm>
            <a:off x="11462162" y="2651612"/>
            <a:ext cx="492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Arc</a:t>
            </a:r>
            <a:endParaRPr lang="ru-RU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F427326-88A0-FF6F-3522-D44D3155928A}"/>
              </a:ext>
            </a:extLst>
          </p:cNvPr>
          <p:cNvSpPr txBox="1"/>
          <p:nvPr/>
        </p:nvSpPr>
        <p:spPr>
          <a:xfrm>
            <a:off x="10829865" y="1184781"/>
            <a:ext cx="498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M1</a:t>
            </a:r>
            <a:endParaRPr lang="ru-RU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0A6ED49-EC3D-110C-FDCF-1D7E25C9F595}"/>
              </a:ext>
            </a:extLst>
          </p:cNvPr>
          <p:cNvSpPr txBox="1"/>
          <p:nvPr/>
        </p:nvSpPr>
        <p:spPr>
          <a:xfrm>
            <a:off x="8204356" y="1189966"/>
            <a:ext cx="498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M2</a:t>
            </a:r>
            <a:endParaRPr lang="ru-RU" dirty="0"/>
          </a:p>
        </p:txBody>
      </p:sp>
      <p:cxnSp>
        <p:nvCxnSpPr>
          <p:cNvPr id="45" name="Прямая соединительная линия 44">
            <a:extLst>
              <a:ext uri="{FF2B5EF4-FFF2-40B4-BE49-F238E27FC236}">
                <a16:creationId xmlns:a16="http://schemas.microsoft.com/office/drawing/2014/main" id="{CDA2B4DD-F373-C070-5C1F-7AA174CAB0CB}"/>
              </a:ext>
            </a:extLst>
          </p:cNvPr>
          <p:cNvCxnSpPr>
            <a:cxnSpLocks/>
          </p:cNvCxnSpPr>
          <p:nvPr/>
        </p:nvCxnSpPr>
        <p:spPr>
          <a:xfrm flipV="1">
            <a:off x="8178330" y="1174807"/>
            <a:ext cx="0" cy="192211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E8FADBB5-FFF5-A16F-F15A-73F75A3ECA78}"/>
              </a:ext>
            </a:extLst>
          </p:cNvPr>
          <p:cNvSpPr txBox="1"/>
          <p:nvPr/>
        </p:nvSpPr>
        <p:spPr>
          <a:xfrm>
            <a:off x="9406629" y="1184781"/>
            <a:ext cx="815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ByPass</a:t>
            </a:r>
            <a:endParaRPr lang="ru-RU" dirty="0"/>
          </a:p>
        </p:txBody>
      </p:sp>
      <p:cxnSp>
        <p:nvCxnSpPr>
          <p:cNvPr id="47" name="Прямая соединительная линия 46">
            <a:extLst>
              <a:ext uri="{FF2B5EF4-FFF2-40B4-BE49-F238E27FC236}">
                <a16:creationId xmlns:a16="http://schemas.microsoft.com/office/drawing/2014/main" id="{B7D2AF44-C579-4385-51E5-64E70184D090}"/>
              </a:ext>
            </a:extLst>
          </p:cNvPr>
          <p:cNvCxnSpPr>
            <a:cxnSpLocks/>
          </p:cNvCxnSpPr>
          <p:nvPr/>
        </p:nvCxnSpPr>
        <p:spPr>
          <a:xfrm flipV="1">
            <a:off x="4182899" y="1174807"/>
            <a:ext cx="0" cy="192211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D23E2869-5E55-B83A-2989-79EEFAC00767}"/>
              </a:ext>
            </a:extLst>
          </p:cNvPr>
          <p:cNvSpPr txBox="1"/>
          <p:nvPr/>
        </p:nvSpPr>
        <p:spPr>
          <a:xfrm>
            <a:off x="3684044" y="1186647"/>
            <a:ext cx="498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M2</a:t>
            </a:r>
            <a:endParaRPr lang="ru-RU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53EEFF0-AF7B-AFA7-69F1-D019A4A3B14D}"/>
              </a:ext>
            </a:extLst>
          </p:cNvPr>
          <p:cNvSpPr txBox="1"/>
          <p:nvPr/>
        </p:nvSpPr>
        <p:spPr>
          <a:xfrm>
            <a:off x="2240716" y="1182314"/>
            <a:ext cx="815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ByPass</a:t>
            </a:r>
            <a:endParaRPr lang="ru-RU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B23741D-C734-F627-1C23-658F944E427C}"/>
              </a:ext>
            </a:extLst>
          </p:cNvPr>
          <p:cNvSpPr txBox="1"/>
          <p:nvPr/>
        </p:nvSpPr>
        <p:spPr>
          <a:xfrm>
            <a:off x="1121448" y="1182314"/>
            <a:ext cx="498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M1</a:t>
            </a:r>
            <a:endParaRPr lang="ru-RU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CB573AD4-1428-D0A5-0DAD-9FFDFDEEEA6F}"/>
                  </a:ext>
                </a:extLst>
              </p:cNvPr>
              <p:cNvSpPr txBox="1"/>
              <p:nvPr/>
            </p:nvSpPr>
            <p:spPr>
              <a:xfrm>
                <a:off x="605593" y="3161463"/>
                <a:ext cx="147822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=2.548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CB573AD4-1428-D0A5-0DAD-9FFDFDEEEA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593" y="3161463"/>
                <a:ext cx="1478225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2C002C3-5092-B8CD-A680-52B7F88C484E}"/>
                  </a:ext>
                </a:extLst>
              </p:cNvPr>
              <p:cNvSpPr txBox="1"/>
              <p:nvPr/>
            </p:nvSpPr>
            <p:spPr>
              <a:xfrm>
                <a:off x="3235155" y="851525"/>
                <a:ext cx="147822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=2.548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2C002C3-5092-B8CD-A680-52B7F88C48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155" y="851525"/>
                <a:ext cx="1478225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日付プレースホルダー 14">
            <a:extLst>
              <a:ext uri="{FF2B5EF4-FFF2-40B4-BE49-F238E27FC236}">
                <a16:creationId xmlns:a16="http://schemas.microsoft.com/office/drawing/2014/main" id="{81CAFE67-4DCB-03F7-15DF-98C9E36EE7DD}"/>
              </a:ext>
            </a:extLst>
          </p:cNvPr>
          <p:cNvSpPr txBox="1"/>
          <p:nvPr/>
        </p:nvSpPr>
        <p:spPr>
          <a:xfrm>
            <a:off x="109291" y="6503891"/>
            <a:ext cx="860527" cy="2836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ctr">
            <a:spAutoFit/>
          </a:bodyPr>
          <a:lstStyle>
            <a:lvl1pPr>
              <a:defRPr sz="1200">
                <a:solidFill>
                  <a:srgbClr val="E5B4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rPr lang="en-US" dirty="0">
                <a:solidFill>
                  <a:srgbClr val="FFA100"/>
                </a:solidFill>
                <a:latin typeface="+mn-lt"/>
              </a:rPr>
              <a:t>16</a:t>
            </a:r>
            <a:r>
              <a:rPr dirty="0">
                <a:solidFill>
                  <a:srgbClr val="FFA100"/>
                </a:solidFill>
                <a:latin typeface="+mn-lt"/>
              </a:rPr>
              <a:t>/</a:t>
            </a:r>
            <a:r>
              <a:rPr lang="ru-RU" dirty="0">
                <a:solidFill>
                  <a:srgbClr val="FFA100"/>
                </a:solidFill>
                <a:latin typeface="+mn-lt"/>
              </a:rPr>
              <a:t>11</a:t>
            </a:r>
            <a:r>
              <a:rPr dirty="0">
                <a:solidFill>
                  <a:srgbClr val="FFA100"/>
                </a:solidFill>
                <a:latin typeface="+mn-lt"/>
              </a:rPr>
              <a:t>/</a:t>
            </a:r>
            <a:r>
              <a:rPr lang="ru-RU" dirty="0">
                <a:solidFill>
                  <a:srgbClr val="FFA100"/>
                </a:solidFill>
                <a:latin typeface="+mn-lt"/>
              </a:rPr>
              <a:t>2022</a:t>
            </a:r>
          </a:p>
        </p:txBody>
      </p:sp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76BF9624-E8A8-12A8-347C-19B530E81EA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93018" y="3544521"/>
            <a:ext cx="5488224" cy="2857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658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E94DA00A-79D8-6CE6-7CC0-4E8B1D479ED8}"/>
              </a:ext>
            </a:extLst>
          </p:cNvPr>
          <p:cNvSpPr/>
          <p:nvPr/>
        </p:nvSpPr>
        <p:spPr>
          <a:xfrm>
            <a:off x="-16312" y="150404"/>
            <a:ext cx="1220831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rgbClr val="130C77"/>
                </a:solidFill>
                <a:ea typeface="Adobe Gothic Std B" panose="020B0800000000000000" pitchFamily="34" charset="-128"/>
                <a:cs typeface="Adobe Hebrew" panose="02040503050201020203" pitchFamily="18" charset="-79"/>
              </a:rPr>
              <a:t>Tune Diagram</a:t>
            </a:r>
            <a:endParaRPr lang="ru-RU" sz="3200" b="1" dirty="0">
              <a:solidFill>
                <a:srgbClr val="130C77"/>
              </a:solidFill>
              <a:ea typeface="Adobe Gothic Std B" panose="020B0800000000000000" pitchFamily="34" charset="-128"/>
              <a:cs typeface="Adobe Hebrew" panose="02040503050201020203" pitchFamily="18" charset="-79"/>
            </a:endParaRPr>
          </a:p>
        </p:txBody>
      </p:sp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id="{0271BF47-15AF-3ECA-E4BC-D3A9E9FB561D}"/>
              </a:ext>
            </a:extLst>
          </p:cNvPr>
          <p:cNvCxnSpPr>
            <a:cxnSpLocks/>
          </p:cNvCxnSpPr>
          <p:nvPr/>
        </p:nvCxnSpPr>
        <p:spPr>
          <a:xfrm>
            <a:off x="-16312" y="832945"/>
            <a:ext cx="12208311" cy="0"/>
          </a:xfrm>
          <a:prstGeom prst="line">
            <a:avLst/>
          </a:prstGeom>
          <a:ln w="28575">
            <a:solidFill>
              <a:srgbClr val="EF4D0E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正方形/長方形 43">
            <a:extLst>
              <a:ext uri="{FF2B5EF4-FFF2-40B4-BE49-F238E27FC236}">
                <a16:creationId xmlns:a16="http://schemas.microsoft.com/office/drawing/2014/main" id="{EA14112C-BA09-BF19-06E4-7B7CE062DDE9}"/>
              </a:ext>
            </a:extLst>
          </p:cNvPr>
          <p:cNvSpPr/>
          <p:nvPr/>
        </p:nvSpPr>
        <p:spPr>
          <a:xfrm>
            <a:off x="-12000" y="6449818"/>
            <a:ext cx="12204000" cy="431329"/>
          </a:xfrm>
          <a:prstGeom prst="rect">
            <a:avLst/>
          </a:prstGeom>
          <a:solidFill>
            <a:srgbClr val="160D9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n w="0"/>
              <a:solidFill>
                <a:srgbClr val="A6FA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9" name="88ae095048.jpg" descr="88ae095048.jpg">
            <a:extLst>
              <a:ext uri="{FF2B5EF4-FFF2-40B4-BE49-F238E27FC236}">
                <a16:creationId xmlns:a16="http://schemas.microsoft.com/office/drawing/2014/main" id="{7FFC3971-91EB-A31D-AAB4-548736EE614B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1753384" y="6431239"/>
            <a:ext cx="438615" cy="449893"/>
          </a:xfrm>
          <a:prstGeom prst="rect">
            <a:avLst/>
          </a:prstGeom>
          <a:ln w="12700">
            <a:miter lim="400000"/>
          </a:ln>
        </p:spPr>
      </p:pic>
      <p:sp>
        <p:nvSpPr>
          <p:cNvPr id="20" name="スライド番号プレースホルダー 16">
            <a:extLst>
              <a:ext uri="{FF2B5EF4-FFF2-40B4-BE49-F238E27FC236}">
                <a16:creationId xmlns:a16="http://schemas.microsoft.com/office/drawing/2014/main" id="{6337B6F7-1C03-D758-6ED4-0891BFC1A6C5}"/>
              </a:ext>
            </a:extLst>
          </p:cNvPr>
          <p:cNvSpPr txBox="1">
            <a:spLocks/>
          </p:cNvSpPr>
          <p:nvPr/>
        </p:nvSpPr>
        <p:spPr>
          <a:xfrm>
            <a:off x="11498838" y="6510541"/>
            <a:ext cx="170878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rgbClr val="E5B542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9pPr>
          </a:lstStyle>
          <a:p>
            <a:fld id="{86CB4B4D-7CA3-9044-876B-883B54F8677D}" type="slidenum">
              <a:rPr lang="ru-RU" smtClean="0">
                <a:solidFill>
                  <a:srgbClr val="FFA100"/>
                </a:solidFill>
                <a:latin typeface="+mn-lt"/>
              </a:rPr>
              <a:pPr/>
              <a:t>22</a:t>
            </a:fld>
            <a:endParaRPr lang="ru-RU" dirty="0">
              <a:solidFill>
                <a:srgbClr val="FFA100"/>
              </a:solidFill>
              <a:latin typeface="+mn-lt"/>
            </a:endParaRPr>
          </a:p>
        </p:txBody>
      </p:sp>
      <p:sp>
        <p:nvSpPr>
          <p:cNvPr id="3" name="日付プレースホルダー 14">
            <a:extLst>
              <a:ext uri="{FF2B5EF4-FFF2-40B4-BE49-F238E27FC236}">
                <a16:creationId xmlns:a16="http://schemas.microsoft.com/office/drawing/2014/main" id="{48C16FDD-4C9E-CD96-092A-088D21ED08D6}"/>
              </a:ext>
            </a:extLst>
          </p:cNvPr>
          <p:cNvSpPr txBox="1"/>
          <p:nvPr/>
        </p:nvSpPr>
        <p:spPr>
          <a:xfrm>
            <a:off x="109291" y="6503891"/>
            <a:ext cx="860527" cy="2836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ctr">
            <a:spAutoFit/>
          </a:bodyPr>
          <a:lstStyle>
            <a:lvl1pPr>
              <a:defRPr sz="1200">
                <a:solidFill>
                  <a:srgbClr val="E5B4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rPr lang="en-US" dirty="0">
                <a:solidFill>
                  <a:srgbClr val="FFA100"/>
                </a:solidFill>
                <a:latin typeface="+mn-lt"/>
              </a:rPr>
              <a:t>16</a:t>
            </a:r>
            <a:r>
              <a:rPr dirty="0">
                <a:solidFill>
                  <a:srgbClr val="FFA100"/>
                </a:solidFill>
                <a:latin typeface="+mn-lt"/>
              </a:rPr>
              <a:t>/</a:t>
            </a:r>
            <a:r>
              <a:rPr lang="ru-RU" dirty="0">
                <a:solidFill>
                  <a:srgbClr val="FFA100"/>
                </a:solidFill>
                <a:latin typeface="+mn-lt"/>
              </a:rPr>
              <a:t>11</a:t>
            </a:r>
            <a:r>
              <a:rPr dirty="0">
                <a:solidFill>
                  <a:srgbClr val="FFA100"/>
                </a:solidFill>
                <a:latin typeface="+mn-lt"/>
              </a:rPr>
              <a:t>/</a:t>
            </a:r>
            <a:r>
              <a:rPr lang="ru-RU" dirty="0">
                <a:solidFill>
                  <a:srgbClr val="FFA100"/>
                </a:solidFill>
                <a:latin typeface="+mn-lt"/>
              </a:rPr>
              <a:t>2022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152F942-C0CF-474C-B816-4C422D7DBF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5882" y="883157"/>
            <a:ext cx="7080236" cy="5557371"/>
          </a:xfrm>
          <a:prstGeom prst="rect">
            <a:avLst/>
          </a:prstGeom>
        </p:spPr>
      </p:pic>
      <p:sp>
        <p:nvSpPr>
          <p:cNvPr id="7" name="5-конечная звезда 6">
            <a:extLst>
              <a:ext uri="{FF2B5EF4-FFF2-40B4-BE49-F238E27FC236}">
                <a16:creationId xmlns:a16="http://schemas.microsoft.com/office/drawing/2014/main" id="{4044C537-85A8-E4C7-3079-FE193295B9EA}"/>
              </a:ext>
            </a:extLst>
          </p:cNvPr>
          <p:cNvSpPr>
            <a:spLocks noChangeAspect="1"/>
          </p:cNvSpPr>
          <p:nvPr/>
        </p:nvSpPr>
        <p:spPr>
          <a:xfrm>
            <a:off x="5752498" y="3818548"/>
            <a:ext cx="212942" cy="212942"/>
          </a:xfrm>
          <a:prstGeom prst="star5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212898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E94DA00A-79D8-6CE6-7CC0-4E8B1D479ED8}"/>
              </a:ext>
            </a:extLst>
          </p:cNvPr>
          <p:cNvSpPr/>
          <p:nvPr/>
        </p:nvSpPr>
        <p:spPr>
          <a:xfrm>
            <a:off x="-16312" y="150404"/>
            <a:ext cx="1220831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b="1" dirty="0">
                <a:solidFill>
                  <a:srgbClr val="130C77"/>
                </a:solidFill>
                <a:ea typeface="Adobe Gothic Std B" panose="020B0800000000000000" pitchFamily="34" charset="-128"/>
                <a:cs typeface="Adobe Hebrew" panose="02040503050201020203" pitchFamily="18" charset="-79"/>
              </a:rPr>
              <a:t>Дисперсия в </a:t>
            </a:r>
            <a:r>
              <a:rPr lang="en-US" sz="3200" b="1" dirty="0">
                <a:solidFill>
                  <a:srgbClr val="130C77"/>
                </a:solidFill>
                <a:ea typeface="Adobe Gothic Std B" panose="020B0800000000000000" pitchFamily="34" charset="-128"/>
                <a:cs typeface="Adobe Hebrew" panose="02040503050201020203" pitchFamily="18" charset="-79"/>
              </a:rPr>
              <a:t>MADX</a:t>
            </a:r>
            <a:endParaRPr lang="ru-RU" sz="3200" b="1" u="sng" dirty="0">
              <a:solidFill>
                <a:srgbClr val="130C77"/>
              </a:solidFill>
              <a:ea typeface="Adobe Gothic Std B" panose="020B0800000000000000" pitchFamily="34" charset="-128"/>
              <a:cs typeface="Adobe Hebrew" panose="02040503050201020203" pitchFamily="18" charset="-79"/>
            </a:endParaRPr>
          </a:p>
        </p:txBody>
      </p:sp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id="{0271BF47-15AF-3ECA-E4BC-D3A9E9FB561D}"/>
              </a:ext>
            </a:extLst>
          </p:cNvPr>
          <p:cNvCxnSpPr>
            <a:cxnSpLocks/>
          </p:cNvCxnSpPr>
          <p:nvPr/>
        </p:nvCxnSpPr>
        <p:spPr>
          <a:xfrm>
            <a:off x="-16312" y="832945"/>
            <a:ext cx="12208311" cy="0"/>
          </a:xfrm>
          <a:prstGeom prst="line">
            <a:avLst/>
          </a:prstGeom>
          <a:ln w="28575">
            <a:solidFill>
              <a:srgbClr val="EF4D0E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正方形/長方形 43">
            <a:extLst>
              <a:ext uri="{FF2B5EF4-FFF2-40B4-BE49-F238E27FC236}">
                <a16:creationId xmlns:a16="http://schemas.microsoft.com/office/drawing/2014/main" id="{EA14112C-BA09-BF19-06E4-7B7CE062DDE9}"/>
              </a:ext>
            </a:extLst>
          </p:cNvPr>
          <p:cNvSpPr/>
          <p:nvPr/>
        </p:nvSpPr>
        <p:spPr>
          <a:xfrm>
            <a:off x="-12000" y="6449818"/>
            <a:ext cx="12204000" cy="431329"/>
          </a:xfrm>
          <a:prstGeom prst="rect">
            <a:avLst/>
          </a:prstGeom>
          <a:solidFill>
            <a:srgbClr val="160D9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n w="0"/>
              <a:solidFill>
                <a:srgbClr val="A6FA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9" name="88ae095048.jpg" descr="88ae095048.jpg">
            <a:extLst>
              <a:ext uri="{FF2B5EF4-FFF2-40B4-BE49-F238E27FC236}">
                <a16:creationId xmlns:a16="http://schemas.microsoft.com/office/drawing/2014/main" id="{7FFC3971-91EB-A31D-AAB4-548736EE614B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1753384" y="6431239"/>
            <a:ext cx="438615" cy="449893"/>
          </a:xfrm>
          <a:prstGeom prst="rect">
            <a:avLst/>
          </a:prstGeom>
          <a:ln w="12700">
            <a:miter lim="400000"/>
          </a:ln>
        </p:spPr>
      </p:pic>
      <p:sp>
        <p:nvSpPr>
          <p:cNvPr id="20" name="スライド番号プレースホルダー 16">
            <a:extLst>
              <a:ext uri="{FF2B5EF4-FFF2-40B4-BE49-F238E27FC236}">
                <a16:creationId xmlns:a16="http://schemas.microsoft.com/office/drawing/2014/main" id="{6337B6F7-1C03-D758-6ED4-0891BFC1A6C5}"/>
              </a:ext>
            </a:extLst>
          </p:cNvPr>
          <p:cNvSpPr txBox="1">
            <a:spLocks/>
          </p:cNvSpPr>
          <p:nvPr/>
        </p:nvSpPr>
        <p:spPr>
          <a:xfrm>
            <a:off x="11498838" y="6510541"/>
            <a:ext cx="170878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rgbClr val="E5B542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9pPr>
          </a:lstStyle>
          <a:p>
            <a:fld id="{86CB4B4D-7CA3-9044-876B-883B54F8677D}" type="slidenum">
              <a:rPr lang="ru-RU" smtClean="0">
                <a:solidFill>
                  <a:srgbClr val="FFA100"/>
                </a:solidFill>
                <a:latin typeface="+mn-lt"/>
              </a:rPr>
              <a:pPr/>
              <a:t>23</a:t>
            </a:fld>
            <a:endParaRPr lang="ru-RU" dirty="0">
              <a:solidFill>
                <a:srgbClr val="FFA100"/>
              </a:solidFill>
              <a:latin typeface="+mn-lt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BAE839AE-CF41-1600-92F4-628D59E4DD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6474" y="1571994"/>
            <a:ext cx="5890040" cy="462188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053003B-0CFB-3C40-9922-F5E9F8F0AF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434" y="1572009"/>
            <a:ext cx="5890040" cy="481766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327BBB7-B36F-A8ED-0F9A-A219EDE8950C}"/>
              </a:ext>
            </a:extLst>
          </p:cNvPr>
          <p:cNvSpPr txBox="1"/>
          <p:nvPr/>
        </p:nvSpPr>
        <p:spPr>
          <a:xfrm>
            <a:off x="2777490" y="1104910"/>
            <a:ext cx="928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 QUAD</a:t>
            </a:r>
            <a:endParaRPr lang="ru-R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B42EAB-874D-0F55-F09D-FEF80DF8A5DC}"/>
              </a:ext>
            </a:extLst>
          </p:cNvPr>
          <p:cNvSpPr txBox="1"/>
          <p:nvPr/>
        </p:nvSpPr>
        <p:spPr>
          <a:xfrm>
            <a:off x="8899008" y="1104911"/>
            <a:ext cx="928203" cy="369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5 QUAD</a:t>
            </a:r>
            <a:endParaRPr lang="ru-RU" dirty="0"/>
          </a:p>
        </p:txBody>
      </p:sp>
      <p:sp>
        <p:nvSpPr>
          <p:cNvPr id="3" name="日付プレースホルダー 14">
            <a:extLst>
              <a:ext uri="{FF2B5EF4-FFF2-40B4-BE49-F238E27FC236}">
                <a16:creationId xmlns:a16="http://schemas.microsoft.com/office/drawing/2014/main" id="{6AAD475B-9FCE-4F6C-E3CB-300715CBD21C}"/>
              </a:ext>
            </a:extLst>
          </p:cNvPr>
          <p:cNvSpPr txBox="1"/>
          <p:nvPr/>
        </p:nvSpPr>
        <p:spPr>
          <a:xfrm>
            <a:off x="109291" y="6503891"/>
            <a:ext cx="860527" cy="2836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ctr">
            <a:spAutoFit/>
          </a:bodyPr>
          <a:lstStyle>
            <a:lvl1pPr>
              <a:defRPr sz="1200">
                <a:solidFill>
                  <a:srgbClr val="E5B4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rPr lang="en-US" dirty="0">
                <a:solidFill>
                  <a:srgbClr val="FFA100"/>
                </a:solidFill>
                <a:latin typeface="+mn-lt"/>
              </a:rPr>
              <a:t>16</a:t>
            </a:r>
            <a:r>
              <a:rPr dirty="0">
                <a:solidFill>
                  <a:srgbClr val="FFA100"/>
                </a:solidFill>
                <a:latin typeface="+mn-lt"/>
              </a:rPr>
              <a:t>/</a:t>
            </a:r>
            <a:r>
              <a:rPr lang="ru-RU" dirty="0">
                <a:solidFill>
                  <a:srgbClr val="FFA100"/>
                </a:solidFill>
                <a:latin typeface="+mn-lt"/>
              </a:rPr>
              <a:t>11</a:t>
            </a:r>
            <a:r>
              <a:rPr dirty="0">
                <a:solidFill>
                  <a:srgbClr val="FFA100"/>
                </a:solidFill>
                <a:latin typeface="+mn-lt"/>
              </a:rPr>
              <a:t>/</a:t>
            </a:r>
            <a:r>
              <a:rPr lang="ru-RU" dirty="0">
                <a:solidFill>
                  <a:srgbClr val="FFA100"/>
                </a:solidFill>
                <a:latin typeface="+mn-lt"/>
              </a:rPr>
              <a:t>2022</a:t>
            </a:r>
          </a:p>
        </p:txBody>
      </p:sp>
    </p:spTree>
    <p:extLst>
      <p:ext uri="{BB962C8B-B14F-4D97-AF65-F5344CB8AC3E}">
        <p14:creationId xmlns:p14="http://schemas.microsoft.com/office/powerpoint/2010/main" val="42870316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E94DA00A-79D8-6CE6-7CC0-4E8B1D479ED8}"/>
              </a:ext>
            </a:extLst>
          </p:cNvPr>
          <p:cNvSpPr/>
          <p:nvPr/>
        </p:nvSpPr>
        <p:spPr>
          <a:xfrm>
            <a:off x="-16312" y="150404"/>
            <a:ext cx="1220831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rgbClr val="130C77"/>
                </a:solidFill>
                <a:ea typeface="Adobe Gothic Std B" panose="020B0800000000000000" pitchFamily="34" charset="-128"/>
                <a:cs typeface="Adobe Hebrew" panose="02040503050201020203" pitchFamily="18" charset="-79"/>
              </a:rPr>
              <a:t>COSY Twiss </a:t>
            </a:r>
            <a:r>
              <a:rPr lang="ru-RU" sz="3200" b="1" dirty="0">
                <a:solidFill>
                  <a:srgbClr val="130C77"/>
                </a:solidFill>
                <a:ea typeface="Adobe Gothic Std B" panose="020B0800000000000000" pitchFamily="34" charset="-128"/>
                <a:cs typeface="Adobe Hebrew" panose="02040503050201020203" pitchFamily="18" charset="-79"/>
              </a:rPr>
              <a:t>для </a:t>
            </a:r>
            <a:r>
              <a:rPr lang="en-US" sz="3200" b="1" dirty="0">
                <a:solidFill>
                  <a:srgbClr val="130C77"/>
                </a:solidFill>
                <a:ea typeface="Adobe Gothic Std B" panose="020B0800000000000000" pitchFamily="34" charset="-128"/>
                <a:cs typeface="Adobe Hebrew" panose="02040503050201020203" pitchFamily="18" charset="-79"/>
              </a:rPr>
              <a:t>ByPass </a:t>
            </a:r>
            <a:r>
              <a:rPr lang="ru-RU" sz="3200" b="1" dirty="0">
                <a:solidFill>
                  <a:srgbClr val="130C77"/>
                </a:solidFill>
                <a:ea typeface="Adobe Gothic Std B" panose="020B0800000000000000" pitchFamily="34" charset="-128"/>
                <a:cs typeface="Adobe Hebrew" panose="02040503050201020203" pitchFamily="18" charset="-79"/>
              </a:rPr>
              <a:t>(</a:t>
            </a:r>
            <a:r>
              <a:rPr lang="en-US" sz="3200" b="1" u="sng" dirty="0">
                <a:solidFill>
                  <a:srgbClr val="130C77"/>
                </a:solidFill>
                <a:ea typeface="Adobe Gothic Std B" panose="020B0800000000000000" pitchFamily="34" charset="-128"/>
                <a:cs typeface="Adobe Hebrew" panose="02040503050201020203" pitchFamily="18" charset="-79"/>
              </a:rPr>
              <a:t>5</a:t>
            </a:r>
            <a:r>
              <a:rPr lang="en-US" sz="3200" b="1" dirty="0">
                <a:solidFill>
                  <a:srgbClr val="130C77"/>
                </a:solidFill>
                <a:ea typeface="Adobe Gothic Std B" panose="020B0800000000000000" pitchFamily="34" charset="-128"/>
                <a:cs typeface="Adobe Hebrew" panose="02040503050201020203" pitchFamily="18" charset="-79"/>
              </a:rPr>
              <a:t> </a:t>
            </a:r>
            <a:r>
              <a:rPr lang="ru-RU" sz="3200" b="1" dirty="0">
                <a:solidFill>
                  <a:srgbClr val="130C77"/>
                </a:solidFill>
                <a:ea typeface="Adobe Gothic Std B" panose="020B0800000000000000" pitchFamily="34" charset="-128"/>
                <a:cs typeface="Adobe Hebrew" panose="02040503050201020203" pitchFamily="18" charset="-79"/>
              </a:rPr>
              <a:t>квадруполей) </a:t>
            </a:r>
          </a:p>
        </p:txBody>
      </p:sp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id="{0271BF47-15AF-3ECA-E4BC-D3A9E9FB561D}"/>
              </a:ext>
            </a:extLst>
          </p:cNvPr>
          <p:cNvCxnSpPr>
            <a:cxnSpLocks/>
          </p:cNvCxnSpPr>
          <p:nvPr/>
        </p:nvCxnSpPr>
        <p:spPr>
          <a:xfrm>
            <a:off x="-16312" y="832945"/>
            <a:ext cx="12208311" cy="0"/>
          </a:xfrm>
          <a:prstGeom prst="line">
            <a:avLst/>
          </a:prstGeom>
          <a:ln w="28575">
            <a:solidFill>
              <a:srgbClr val="EF4D0E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正方形/長方形 43">
            <a:extLst>
              <a:ext uri="{FF2B5EF4-FFF2-40B4-BE49-F238E27FC236}">
                <a16:creationId xmlns:a16="http://schemas.microsoft.com/office/drawing/2014/main" id="{EA14112C-BA09-BF19-06E4-7B7CE062DDE9}"/>
              </a:ext>
            </a:extLst>
          </p:cNvPr>
          <p:cNvSpPr/>
          <p:nvPr/>
        </p:nvSpPr>
        <p:spPr>
          <a:xfrm>
            <a:off x="-12000" y="6449818"/>
            <a:ext cx="12204000" cy="431329"/>
          </a:xfrm>
          <a:prstGeom prst="rect">
            <a:avLst/>
          </a:prstGeom>
          <a:solidFill>
            <a:srgbClr val="160D9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n w="0"/>
              <a:solidFill>
                <a:srgbClr val="A6FA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9" name="88ae095048.jpg" descr="88ae095048.jpg">
            <a:extLst>
              <a:ext uri="{FF2B5EF4-FFF2-40B4-BE49-F238E27FC236}">
                <a16:creationId xmlns:a16="http://schemas.microsoft.com/office/drawing/2014/main" id="{7FFC3971-91EB-A31D-AAB4-548736EE614B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1753384" y="6431239"/>
            <a:ext cx="438615" cy="449893"/>
          </a:xfrm>
          <a:prstGeom prst="rect">
            <a:avLst/>
          </a:prstGeom>
          <a:ln w="12700">
            <a:miter lim="400000"/>
          </a:ln>
        </p:spPr>
      </p:pic>
      <p:sp>
        <p:nvSpPr>
          <p:cNvPr id="20" name="スライド番号プレースホルダー 16">
            <a:extLst>
              <a:ext uri="{FF2B5EF4-FFF2-40B4-BE49-F238E27FC236}">
                <a16:creationId xmlns:a16="http://schemas.microsoft.com/office/drawing/2014/main" id="{6337B6F7-1C03-D758-6ED4-0891BFC1A6C5}"/>
              </a:ext>
            </a:extLst>
          </p:cNvPr>
          <p:cNvSpPr txBox="1">
            <a:spLocks/>
          </p:cNvSpPr>
          <p:nvPr/>
        </p:nvSpPr>
        <p:spPr>
          <a:xfrm>
            <a:off x="11498838" y="6510541"/>
            <a:ext cx="170878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rgbClr val="E5B542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9pPr>
          </a:lstStyle>
          <a:p>
            <a:fld id="{86CB4B4D-7CA3-9044-876B-883B54F8677D}" type="slidenum">
              <a:rPr lang="ru-RU" smtClean="0">
                <a:solidFill>
                  <a:srgbClr val="FFA100"/>
                </a:solidFill>
                <a:latin typeface="+mn-lt"/>
              </a:rPr>
              <a:pPr/>
              <a:t>24</a:t>
            </a:fld>
            <a:endParaRPr lang="ru-RU" dirty="0">
              <a:solidFill>
                <a:srgbClr val="FFA100"/>
              </a:solidFill>
              <a:latin typeface="+mn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BFDA5A-3F9B-26BA-7246-27475E9CDDE0}"/>
              </a:ext>
            </a:extLst>
          </p:cNvPr>
          <p:cNvSpPr txBox="1"/>
          <p:nvPr/>
        </p:nvSpPr>
        <p:spPr>
          <a:xfrm>
            <a:off x="3679901" y="1009254"/>
            <a:ext cx="711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Betas</a:t>
            </a:r>
            <a:endParaRPr lang="ru-RU" b="1" dirty="0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D9046010-8651-DB3B-061F-93A5722F05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84" y="1507280"/>
            <a:ext cx="6318445" cy="217132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3225E65-51D2-E2A3-4516-14CE84DF3983}"/>
              </a:ext>
            </a:extLst>
          </p:cNvPr>
          <p:cNvSpPr txBox="1"/>
          <p:nvPr/>
        </p:nvSpPr>
        <p:spPr>
          <a:xfrm>
            <a:off x="6646124" y="1042599"/>
            <a:ext cx="11901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Dispersion</a:t>
            </a:r>
            <a:endParaRPr lang="ru-RU" b="1" dirty="0"/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42103AA8-2A6C-1AC0-1F36-D4C826F262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7984" y="3775559"/>
            <a:ext cx="3171507" cy="2128111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2AFAFF5B-A186-9797-B285-568743FBD0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1929" y="3776047"/>
            <a:ext cx="4382923" cy="2400697"/>
          </a:xfrm>
          <a:prstGeom prst="rect">
            <a:avLst/>
          </a:prstGeom>
        </p:spPr>
      </p:pic>
      <p:cxnSp>
        <p:nvCxnSpPr>
          <p:cNvPr id="23" name="Прямая соединительная линия 22">
            <a:extLst>
              <a:ext uri="{FF2B5EF4-FFF2-40B4-BE49-F238E27FC236}">
                <a16:creationId xmlns:a16="http://schemas.microsoft.com/office/drawing/2014/main" id="{B027296C-5F84-175E-E4D8-A3AB0861A9F7}"/>
              </a:ext>
            </a:extLst>
          </p:cNvPr>
          <p:cNvCxnSpPr/>
          <p:nvPr/>
        </p:nvCxnSpPr>
        <p:spPr>
          <a:xfrm>
            <a:off x="8865219" y="3678602"/>
            <a:ext cx="0" cy="220236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EC9DBA3C-EA1D-2477-B700-D28D33338262}"/>
              </a:ext>
            </a:extLst>
          </p:cNvPr>
          <p:cNvSpPr txBox="1"/>
          <p:nvPr/>
        </p:nvSpPr>
        <p:spPr>
          <a:xfrm>
            <a:off x="8865219" y="3533826"/>
            <a:ext cx="947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First WF</a:t>
            </a:r>
            <a:endParaRPr lang="ru-RU" i="1" dirty="0"/>
          </a:p>
        </p:txBody>
      </p:sp>
      <p:sp>
        <p:nvSpPr>
          <p:cNvPr id="2" name="日付プレースホルダー 14">
            <a:extLst>
              <a:ext uri="{FF2B5EF4-FFF2-40B4-BE49-F238E27FC236}">
                <a16:creationId xmlns:a16="http://schemas.microsoft.com/office/drawing/2014/main" id="{4A53EC72-5828-8093-2C34-F5C8470AD3F4}"/>
              </a:ext>
            </a:extLst>
          </p:cNvPr>
          <p:cNvSpPr txBox="1"/>
          <p:nvPr/>
        </p:nvSpPr>
        <p:spPr>
          <a:xfrm>
            <a:off x="109291" y="6503891"/>
            <a:ext cx="860527" cy="2836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ctr">
            <a:spAutoFit/>
          </a:bodyPr>
          <a:lstStyle>
            <a:lvl1pPr>
              <a:defRPr sz="1200">
                <a:solidFill>
                  <a:srgbClr val="E5B4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rPr lang="en-US" dirty="0">
                <a:solidFill>
                  <a:srgbClr val="FFA100"/>
                </a:solidFill>
                <a:latin typeface="+mn-lt"/>
              </a:rPr>
              <a:t>16</a:t>
            </a:r>
            <a:r>
              <a:rPr dirty="0">
                <a:solidFill>
                  <a:srgbClr val="FFA100"/>
                </a:solidFill>
                <a:latin typeface="+mn-lt"/>
              </a:rPr>
              <a:t>/</a:t>
            </a:r>
            <a:r>
              <a:rPr lang="ru-RU" dirty="0">
                <a:solidFill>
                  <a:srgbClr val="FFA100"/>
                </a:solidFill>
                <a:latin typeface="+mn-lt"/>
              </a:rPr>
              <a:t>11</a:t>
            </a:r>
            <a:r>
              <a:rPr dirty="0">
                <a:solidFill>
                  <a:srgbClr val="FFA100"/>
                </a:solidFill>
                <a:latin typeface="+mn-lt"/>
              </a:rPr>
              <a:t>/</a:t>
            </a:r>
            <a:r>
              <a:rPr lang="ru-RU" dirty="0">
                <a:solidFill>
                  <a:srgbClr val="FFA100"/>
                </a:solidFill>
                <a:latin typeface="+mn-lt"/>
              </a:rPr>
              <a:t>2022</a:t>
            </a:r>
          </a:p>
        </p:txBody>
      </p:sp>
    </p:spTree>
    <p:extLst>
      <p:ext uri="{BB962C8B-B14F-4D97-AF65-F5344CB8AC3E}">
        <p14:creationId xmlns:p14="http://schemas.microsoft.com/office/powerpoint/2010/main" val="34974472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E94DA00A-79D8-6CE6-7CC0-4E8B1D479ED8}"/>
              </a:ext>
            </a:extLst>
          </p:cNvPr>
          <p:cNvSpPr/>
          <p:nvPr/>
        </p:nvSpPr>
        <p:spPr>
          <a:xfrm>
            <a:off x="-16312" y="150404"/>
            <a:ext cx="1220831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b="1" dirty="0">
                <a:solidFill>
                  <a:srgbClr val="130C77"/>
                </a:solidFill>
                <a:ea typeface="Adobe Gothic Std B" panose="020B0800000000000000" pitchFamily="34" charset="-128"/>
                <a:cs typeface="Adobe Hebrew" panose="02040503050201020203" pitchFamily="18" charset="-79"/>
              </a:rPr>
              <a:t>Проблема с дисперсией от </a:t>
            </a:r>
            <a:r>
              <a:rPr lang="en-US" sz="3200" b="1" dirty="0">
                <a:solidFill>
                  <a:srgbClr val="130C77"/>
                </a:solidFill>
                <a:ea typeface="Adobe Gothic Std B" panose="020B0800000000000000" pitchFamily="34" charset="-128"/>
                <a:cs typeface="Adobe Hebrew" panose="02040503050201020203" pitchFamily="18" charset="-79"/>
              </a:rPr>
              <a:t>Wien Filter</a:t>
            </a:r>
            <a:endParaRPr lang="ru-RU" sz="3200" b="1" dirty="0">
              <a:solidFill>
                <a:srgbClr val="130C77"/>
              </a:solidFill>
              <a:ea typeface="Adobe Gothic Std B" panose="020B0800000000000000" pitchFamily="34" charset="-128"/>
              <a:cs typeface="Adobe Hebrew" panose="02040503050201020203" pitchFamily="18" charset="-79"/>
            </a:endParaRPr>
          </a:p>
        </p:txBody>
      </p:sp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id="{0271BF47-15AF-3ECA-E4BC-D3A9E9FB561D}"/>
              </a:ext>
            </a:extLst>
          </p:cNvPr>
          <p:cNvCxnSpPr>
            <a:cxnSpLocks/>
          </p:cNvCxnSpPr>
          <p:nvPr/>
        </p:nvCxnSpPr>
        <p:spPr>
          <a:xfrm>
            <a:off x="-16312" y="832945"/>
            <a:ext cx="12208311" cy="0"/>
          </a:xfrm>
          <a:prstGeom prst="line">
            <a:avLst/>
          </a:prstGeom>
          <a:ln w="28575">
            <a:solidFill>
              <a:srgbClr val="EF4D0E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正方形/長方形 43">
            <a:extLst>
              <a:ext uri="{FF2B5EF4-FFF2-40B4-BE49-F238E27FC236}">
                <a16:creationId xmlns:a16="http://schemas.microsoft.com/office/drawing/2014/main" id="{EA14112C-BA09-BF19-06E4-7B7CE062DDE9}"/>
              </a:ext>
            </a:extLst>
          </p:cNvPr>
          <p:cNvSpPr/>
          <p:nvPr/>
        </p:nvSpPr>
        <p:spPr>
          <a:xfrm>
            <a:off x="-12000" y="6449818"/>
            <a:ext cx="12204000" cy="431329"/>
          </a:xfrm>
          <a:prstGeom prst="rect">
            <a:avLst/>
          </a:prstGeom>
          <a:solidFill>
            <a:srgbClr val="160D9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n w="0"/>
              <a:solidFill>
                <a:srgbClr val="A6FA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9" name="88ae095048.jpg" descr="88ae095048.jpg">
            <a:extLst>
              <a:ext uri="{FF2B5EF4-FFF2-40B4-BE49-F238E27FC236}">
                <a16:creationId xmlns:a16="http://schemas.microsoft.com/office/drawing/2014/main" id="{7FFC3971-91EB-A31D-AAB4-548736EE614B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1753384" y="6431239"/>
            <a:ext cx="438615" cy="449893"/>
          </a:xfrm>
          <a:prstGeom prst="rect">
            <a:avLst/>
          </a:prstGeom>
          <a:ln w="12700">
            <a:miter lim="400000"/>
          </a:ln>
        </p:spPr>
      </p:pic>
      <p:sp>
        <p:nvSpPr>
          <p:cNvPr id="20" name="スライド番号プレースホルダー 16">
            <a:extLst>
              <a:ext uri="{FF2B5EF4-FFF2-40B4-BE49-F238E27FC236}">
                <a16:creationId xmlns:a16="http://schemas.microsoft.com/office/drawing/2014/main" id="{6337B6F7-1C03-D758-6ED4-0891BFC1A6C5}"/>
              </a:ext>
            </a:extLst>
          </p:cNvPr>
          <p:cNvSpPr txBox="1">
            <a:spLocks/>
          </p:cNvSpPr>
          <p:nvPr/>
        </p:nvSpPr>
        <p:spPr>
          <a:xfrm>
            <a:off x="11498838" y="6510541"/>
            <a:ext cx="170878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rgbClr val="E5B542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9pPr>
          </a:lstStyle>
          <a:p>
            <a:fld id="{86CB4B4D-7CA3-9044-876B-883B54F8677D}" type="slidenum">
              <a:rPr lang="ru-RU" smtClean="0">
                <a:solidFill>
                  <a:srgbClr val="FFA100"/>
                </a:solidFill>
                <a:latin typeface="+mn-lt"/>
              </a:rPr>
              <a:pPr/>
              <a:t>25</a:t>
            </a:fld>
            <a:endParaRPr lang="ru-RU" dirty="0">
              <a:solidFill>
                <a:srgbClr val="FFA100"/>
              </a:solidFill>
              <a:latin typeface="+mn-lt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835BF53F-D230-B086-5BF2-71DB593931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0095" y="977747"/>
            <a:ext cx="6673387" cy="3855234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8757077-D3BA-1980-F572-8EE9823F19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0095" y="4946207"/>
            <a:ext cx="7772400" cy="1382989"/>
          </a:xfrm>
          <a:prstGeom prst="rect">
            <a:avLst/>
          </a:prstGeom>
        </p:spPr>
      </p:pic>
      <p:sp>
        <p:nvSpPr>
          <p:cNvPr id="3" name="日付プレースホルダー 14">
            <a:extLst>
              <a:ext uri="{FF2B5EF4-FFF2-40B4-BE49-F238E27FC236}">
                <a16:creationId xmlns:a16="http://schemas.microsoft.com/office/drawing/2014/main" id="{48C16FDD-4C9E-CD96-092A-088D21ED08D6}"/>
              </a:ext>
            </a:extLst>
          </p:cNvPr>
          <p:cNvSpPr txBox="1"/>
          <p:nvPr/>
        </p:nvSpPr>
        <p:spPr>
          <a:xfrm>
            <a:off x="109291" y="6503891"/>
            <a:ext cx="860527" cy="2836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ctr">
            <a:spAutoFit/>
          </a:bodyPr>
          <a:lstStyle>
            <a:lvl1pPr>
              <a:defRPr sz="1200">
                <a:solidFill>
                  <a:srgbClr val="E5B4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rPr lang="en-US" dirty="0">
                <a:solidFill>
                  <a:srgbClr val="FFA100"/>
                </a:solidFill>
                <a:latin typeface="+mn-lt"/>
              </a:rPr>
              <a:t>16</a:t>
            </a:r>
            <a:r>
              <a:rPr dirty="0">
                <a:solidFill>
                  <a:srgbClr val="FFA100"/>
                </a:solidFill>
                <a:latin typeface="+mn-lt"/>
              </a:rPr>
              <a:t>/</a:t>
            </a:r>
            <a:r>
              <a:rPr lang="ru-RU" dirty="0">
                <a:solidFill>
                  <a:srgbClr val="FFA100"/>
                </a:solidFill>
                <a:latin typeface="+mn-lt"/>
              </a:rPr>
              <a:t>11</a:t>
            </a:r>
            <a:r>
              <a:rPr dirty="0">
                <a:solidFill>
                  <a:srgbClr val="FFA100"/>
                </a:solidFill>
                <a:latin typeface="+mn-lt"/>
              </a:rPr>
              <a:t>/</a:t>
            </a:r>
            <a:r>
              <a:rPr lang="ru-RU" dirty="0">
                <a:solidFill>
                  <a:srgbClr val="FFA100"/>
                </a:solidFill>
                <a:latin typeface="+mn-lt"/>
              </a:rPr>
              <a:t>2022</a:t>
            </a:r>
          </a:p>
        </p:txBody>
      </p:sp>
    </p:spTree>
    <p:extLst>
      <p:ext uri="{BB962C8B-B14F-4D97-AF65-F5344CB8AC3E}">
        <p14:creationId xmlns:p14="http://schemas.microsoft.com/office/powerpoint/2010/main" val="41626253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E94DA00A-79D8-6CE6-7CC0-4E8B1D479ED8}"/>
              </a:ext>
            </a:extLst>
          </p:cNvPr>
          <p:cNvSpPr/>
          <p:nvPr/>
        </p:nvSpPr>
        <p:spPr>
          <a:xfrm>
            <a:off x="-16312" y="150404"/>
            <a:ext cx="1220831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b="1" dirty="0">
                <a:solidFill>
                  <a:srgbClr val="130C77"/>
                </a:solidFill>
                <a:ea typeface="Adobe Gothic Std B" panose="020B0800000000000000" pitchFamily="34" charset="-128"/>
                <a:cs typeface="Adobe Hebrew" panose="02040503050201020203" pitchFamily="18" charset="-79"/>
              </a:rPr>
              <a:t>Проблема с дисперсией от </a:t>
            </a:r>
            <a:r>
              <a:rPr lang="en-US" sz="3200" b="1" dirty="0">
                <a:solidFill>
                  <a:srgbClr val="130C77"/>
                </a:solidFill>
                <a:ea typeface="Adobe Gothic Std B" panose="020B0800000000000000" pitchFamily="34" charset="-128"/>
                <a:cs typeface="Adobe Hebrew" panose="02040503050201020203" pitchFamily="18" charset="-79"/>
              </a:rPr>
              <a:t>Wien Filter</a:t>
            </a:r>
            <a:endParaRPr lang="ru-RU" sz="3200" b="1" dirty="0">
              <a:solidFill>
                <a:srgbClr val="130C77"/>
              </a:solidFill>
              <a:ea typeface="Adobe Gothic Std B" panose="020B0800000000000000" pitchFamily="34" charset="-128"/>
              <a:cs typeface="Adobe Hebrew" panose="02040503050201020203" pitchFamily="18" charset="-79"/>
            </a:endParaRPr>
          </a:p>
        </p:txBody>
      </p:sp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id="{0271BF47-15AF-3ECA-E4BC-D3A9E9FB561D}"/>
              </a:ext>
            </a:extLst>
          </p:cNvPr>
          <p:cNvCxnSpPr>
            <a:cxnSpLocks/>
          </p:cNvCxnSpPr>
          <p:nvPr/>
        </p:nvCxnSpPr>
        <p:spPr>
          <a:xfrm>
            <a:off x="-16312" y="832945"/>
            <a:ext cx="12208311" cy="0"/>
          </a:xfrm>
          <a:prstGeom prst="line">
            <a:avLst/>
          </a:prstGeom>
          <a:ln w="28575">
            <a:solidFill>
              <a:srgbClr val="EF4D0E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正方形/長方形 43">
            <a:extLst>
              <a:ext uri="{FF2B5EF4-FFF2-40B4-BE49-F238E27FC236}">
                <a16:creationId xmlns:a16="http://schemas.microsoft.com/office/drawing/2014/main" id="{EA14112C-BA09-BF19-06E4-7B7CE062DDE9}"/>
              </a:ext>
            </a:extLst>
          </p:cNvPr>
          <p:cNvSpPr/>
          <p:nvPr/>
        </p:nvSpPr>
        <p:spPr>
          <a:xfrm>
            <a:off x="-12000" y="6449818"/>
            <a:ext cx="12204000" cy="431329"/>
          </a:xfrm>
          <a:prstGeom prst="rect">
            <a:avLst/>
          </a:prstGeom>
          <a:solidFill>
            <a:srgbClr val="160D9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n w="0"/>
              <a:solidFill>
                <a:srgbClr val="A6FA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9" name="88ae095048.jpg" descr="88ae095048.jpg">
            <a:extLst>
              <a:ext uri="{FF2B5EF4-FFF2-40B4-BE49-F238E27FC236}">
                <a16:creationId xmlns:a16="http://schemas.microsoft.com/office/drawing/2014/main" id="{7FFC3971-91EB-A31D-AAB4-548736EE614B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1753384" y="6431239"/>
            <a:ext cx="438615" cy="449893"/>
          </a:xfrm>
          <a:prstGeom prst="rect">
            <a:avLst/>
          </a:prstGeom>
          <a:ln w="12700">
            <a:miter lim="400000"/>
          </a:ln>
        </p:spPr>
      </p:pic>
      <p:sp>
        <p:nvSpPr>
          <p:cNvPr id="20" name="スライド番号プレースホルダー 16">
            <a:extLst>
              <a:ext uri="{FF2B5EF4-FFF2-40B4-BE49-F238E27FC236}">
                <a16:creationId xmlns:a16="http://schemas.microsoft.com/office/drawing/2014/main" id="{6337B6F7-1C03-D758-6ED4-0891BFC1A6C5}"/>
              </a:ext>
            </a:extLst>
          </p:cNvPr>
          <p:cNvSpPr txBox="1">
            <a:spLocks/>
          </p:cNvSpPr>
          <p:nvPr/>
        </p:nvSpPr>
        <p:spPr>
          <a:xfrm>
            <a:off x="11498838" y="6510541"/>
            <a:ext cx="170878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rgbClr val="E5B542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9pPr>
          </a:lstStyle>
          <a:p>
            <a:fld id="{86CB4B4D-7CA3-9044-876B-883B54F8677D}" type="slidenum">
              <a:rPr lang="ru-RU" smtClean="0">
                <a:solidFill>
                  <a:srgbClr val="FFA100"/>
                </a:solidFill>
                <a:latin typeface="+mn-lt"/>
              </a:rPr>
              <a:pPr/>
              <a:t>26</a:t>
            </a:fld>
            <a:endParaRPr lang="ru-RU" dirty="0">
              <a:solidFill>
                <a:srgbClr val="FFA100"/>
              </a:solidFill>
              <a:latin typeface="+mn-lt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4B97A22-D7C3-D734-3993-03F0A6C7D4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0650" y="2373927"/>
            <a:ext cx="6921500" cy="10922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5D84CEC-94A4-C77E-8A96-A5A15422E7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6243" y="3606138"/>
            <a:ext cx="2743200" cy="10922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C3C5B68-B5EA-3ACC-27D6-599ACF7906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0650" y="1125357"/>
            <a:ext cx="6870700" cy="93980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2734822C-5B97-F48E-A60A-B804A9F52E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60650" y="5110655"/>
            <a:ext cx="6985000" cy="914400"/>
          </a:xfrm>
          <a:prstGeom prst="rect">
            <a:avLst/>
          </a:prstGeom>
        </p:spPr>
      </p:pic>
      <p:sp>
        <p:nvSpPr>
          <p:cNvPr id="2" name="日付プレースホルダー 14">
            <a:extLst>
              <a:ext uri="{FF2B5EF4-FFF2-40B4-BE49-F238E27FC236}">
                <a16:creationId xmlns:a16="http://schemas.microsoft.com/office/drawing/2014/main" id="{3E9661CF-800D-9261-7B4F-B2B04A4433DD}"/>
              </a:ext>
            </a:extLst>
          </p:cNvPr>
          <p:cNvSpPr txBox="1"/>
          <p:nvPr/>
        </p:nvSpPr>
        <p:spPr>
          <a:xfrm>
            <a:off x="109291" y="6503891"/>
            <a:ext cx="860527" cy="2836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ctr">
            <a:spAutoFit/>
          </a:bodyPr>
          <a:lstStyle>
            <a:lvl1pPr>
              <a:defRPr sz="1200">
                <a:solidFill>
                  <a:srgbClr val="E5B4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rPr lang="en-US" dirty="0">
                <a:solidFill>
                  <a:srgbClr val="FFA100"/>
                </a:solidFill>
                <a:latin typeface="+mn-lt"/>
              </a:rPr>
              <a:t>16</a:t>
            </a:r>
            <a:r>
              <a:rPr dirty="0">
                <a:solidFill>
                  <a:srgbClr val="FFA100"/>
                </a:solidFill>
                <a:latin typeface="+mn-lt"/>
              </a:rPr>
              <a:t>/</a:t>
            </a:r>
            <a:r>
              <a:rPr lang="ru-RU" dirty="0">
                <a:solidFill>
                  <a:srgbClr val="FFA100"/>
                </a:solidFill>
                <a:latin typeface="+mn-lt"/>
              </a:rPr>
              <a:t>11</a:t>
            </a:r>
            <a:r>
              <a:rPr dirty="0">
                <a:solidFill>
                  <a:srgbClr val="FFA100"/>
                </a:solidFill>
                <a:latin typeface="+mn-lt"/>
              </a:rPr>
              <a:t>/</a:t>
            </a:r>
            <a:r>
              <a:rPr lang="ru-RU" dirty="0">
                <a:solidFill>
                  <a:srgbClr val="FFA100"/>
                </a:solidFill>
                <a:latin typeface="+mn-lt"/>
              </a:rPr>
              <a:t>2022</a:t>
            </a:r>
          </a:p>
        </p:txBody>
      </p:sp>
    </p:spTree>
    <p:extLst>
      <p:ext uri="{BB962C8B-B14F-4D97-AF65-F5344CB8AC3E}">
        <p14:creationId xmlns:p14="http://schemas.microsoft.com/office/powerpoint/2010/main" val="20176089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E94DA00A-79D8-6CE6-7CC0-4E8B1D479ED8}"/>
              </a:ext>
            </a:extLst>
          </p:cNvPr>
          <p:cNvSpPr/>
          <p:nvPr/>
        </p:nvSpPr>
        <p:spPr>
          <a:xfrm>
            <a:off x="-16313" y="2664127"/>
            <a:ext cx="1220831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rgbClr val="130C77"/>
                </a:solidFill>
                <a:ea typeface="Adobe Gothic Std B" panose="020B0800000000000000" pitchFamily="34" charset="-128"/>
                <a:cs typeface="Adobe Hebrew" panose="02040503050201020203" pitchFamily="18" charset="-79"/>
              </a:rPr>
              <a:t>Spin Tracking</a:t>
            </a:r>
            <a:endParaRPr lang="ru-RU" sz="3200" b="1" dirty="0">
              <a:solidFill>
                <a:srgbClr val="130C77"/>
              </a:solidFill>
              <a:ea typeface="Adobe Gothic Std B" panose="020B0800000000000000" pitchFamily="34" charset="-128"/>
              <a:cs typeface="Adobe Hebrew" panose="02040503050201020203" pitchFamily="18" charset="-79"/>
            </a:endParaRPr>
          </a:p>
        </p:txBody>
      </p:sp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id="{0271BF47-15AF-3ECA-E4BC-D3A9E9FB561D}"/>
              </a:ext>
            </a:extLst>
          </p:cNvPr>
          <p:cNvCxnSpPr>
            <a:cxnSpLocks/>
          </p:cNvCxnSpPr>
          <p:nvPr/>
        </p:nvCxnSpPr>
        <p:spPr>
          <a:xfrm>
            <a:off x="-16312" y="3360493"/>
            <a:ext cx="12208311" cy="0"/>
          </a:xfrm>
          <a:prstGeom prst="line">
            <a:avLst/>
          </a:prstGeom>
          <a:ln w="28575">
            <a:solidFill>
              <a:srgbClr val="EF4D0E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正方形/長方形 43">
            <a:extLst>
              <a:ext uri="{FF2B5EF4-FFF2-40B4-BE49-F238E27FC236}">
                <a16:creationId xmlns:a16="http://schemas.microsoft.com/office/drawing/2014/main" id="{EA14112C-BA09-BF19-06E4-7B7CE062DDE9}"/>
              </a:ext>
            </a:extLst>
          </p:cNvPr>
          <p:cNvSpPr/>
          <p:nvPr/>
        </p:nvSpPr>
        <p:spPr>
          <a:xfrm>
            <a:off x="-12000" y="6449818"/>
            <a:ext cx="12204000" cy="431329"/>
          </a:xfrm>
          <a:prstGeom prst="rect">
            <a:avLst/>
          </a:prstGeom>
          <a:solidFill>
            <a:srgbClr val="160D9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n w="0"/>
              <a:solidFill>
                <a:srgbClr val="A6FA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9" name="88ae095048.jpg" descr="88ae095048.jpg">
            <a:extLst>
              <a:ext uri="{FF2B5EF4-FFF2-40B4-BE49-F238E27FC236}">
                <a16:creationId xmlns:a16="http://schemas.microsoft.com/office/drawing/2014/main" id="{7FFC3971-91EB-A31D-AAB4-548736EE614B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1753384" y="6431239"/>
            <a:ext cx="438615" cy="449893"/>
          </a:xfrm>
          <a:prstGeom prst="rect">
            <a:avLst/>
          </a:prstGeom>
          <a:ln w="12700">
            <a:miter lim="400000"/>
          </a:ln>
        </p:spPr>
      </p:pic>
      <p:sp>
        <p:nvSpPr>
          <p:cNvPr id="20" name="スライド番号プレースホルダー 16">
            <a:extLst>
              <a:ext uri="{FF2B5EF4-FFF2-40B4-BE49-F238E27FC236}">
                <a16:creationId xmlns:a16="http://schemas.microsoft.com/office/drawing/2014/main" id="{6337B6F7-1C03-D758-6ED4-0891BFC1A6C5}"/>
              </a:ext>
            </a:extLst>
          </p:cNvPr>
          <p:cNvSpPr txBox="1">
            <a:spLocks/>
          </p:cNvSpPr>
          <p:nvPr/>
        </p:nvSpPr>
        <p:spPr>
          <a:xfrm>
            <a:off x="11498838" y="6510541"/>
            <a:ext cx="170878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rgbClr val="E5B542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9pPr>
          </a:lstStyle>
          <a:p>
            <a:fld id="{86CB4B4D-7CA3-9044-876B-883B54F8677D}" type="slidenum">
              <a:rPr lang="ru-RU" smtClean="0">
                <a:solidFill>
                  <a:srgbClr val="FFA100"/>
                </a:solidFill>
                <a:latin typeface="+mn-lt"/>
              </a:rPr>
              <a:pPr/>
              <a:t>27</a:t>
            </a:fld>
            <a:endParaRPr lang="ru-RU" dirty="0">
              <a:solidFill>
                <a:srgbClr val="FFA100"/>
              </a:solidFill>
              <a:latin typeface="+mn-lt"/>
            </a:endParaRPr>
          </a:p>
        </p:txBody>
      </p:sp>
      <p:sp>
        <p:nvSpPr>
          <p:cNvPr id="9" name="日付プレースホルダー 14">
            <a:extLst>
              <a:ext uri="{FF2B5EF4-FFF2-40B4-BE49-F238E27FC236}">
                <a16:creationId xmlns:a16="http://schemas.microsoft.com/office/drawing/2014/main" id="{C71B8406-9CA4-75DA-CCAC-7EB50B47F782}"/>
              </a:ext>
            </a:extLst>
          </p:cNvPr>
          <p:cNvSpPr txBox="1"/>
          <p:nvPr/>
        </p:nvSpPr>
        <p:spPr>
          <a:xfrm>
            <a:off x="109291" y="6503891"/>
            <a:ext cx="860527" cy="2836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ctr">
            <a:spAutoFit/>
          </a:bodyPr>
          <a:lstStyle>
            <a:lvl1pPr>
              <a:defRPr sz="1200">
                <a:solidFill>
                  <a:srgbClr val="E5B4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rPr lang="en-US" dirty="0">
                <a:solidFill>
                  <a:srgbClr val="FFA100"/>
                </a:solidFill>
                <a:latin typeface="+mn-lt"/>
              </a:rPr>
              <a:t>16</a:t>
            </a:r>
            <a:r>
              <a:rPr dirty="0">
                <a:solidFill>
                  <a:srgbClr val="FFA100"/>
                </a:solidFill>
                <a:latin typeface="+mn-lt"/>
              </a:rPr>
              <a:t>/</a:t>
            </a:r>
            <a:r>
              <a:rPr lang="ru-RU" dirty="0">
                <a:solidFill>
                  <a:srgbClr val="FFA100"/>
                </a:solidFill>
                <a:latin typeface="+mn-lt"/>
              </a:rPr>
              <a:t>11</a:t>
            </a:r>
            <a:r>
              <a:rPr dirty="0">
                <a:solidFill>
                  <a:srgbClr val="FFA100"/>
                </a:solidFill>
                <a:latin typeface="+mn-lt"/>
              </a:rPr>
              <a:t>/</a:t>
            </a:r>
            <a:r>
              <a:rPr lang="ru-RU" dirty="0">
                <a:solidFill>
                  <a:srgbClr val="FFA100"/>
                </a:solidFill>
                <a:latin typeface="+mn-lt"/>
              </a:rPr>
              <a:t>2022</a:t>
            </a:r>
          </a:p>
        </p:txBody>
      </p:sp>
    </p:spTree>
    <p:extLst>
      <p:ext uri="{BB962C8B-B14F-4D97-AF65-F5344CB8AC3E}">
        <p14:creationId xmlns:p14="http://schemas.microsoft.com/office/powerpoint/2010/main" val="17400547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E94DA00A-79D8-6CE6-7CC0-4E8B1D479ED8}"/>
              </a:ext>
            </a:extLst>
          </p:cNvPr>
          <p:cNvSpPr/>
          <p:nvPr/>
        </p:nvSpPr>
        <p:spPr>
          <a:xfrm>
            <a:off x="-16312" y="150404"/>
            <a:ext cx="1220831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rgbClr val="130C77"/>
                </a:solidFill>
                <a:ea typeface="Adobe Gothic Std B" panose="020B0800000000000000" pitchFamily="34" charset="-128"/>
                <a:cs typeface="Adobe Hebrew" panose="02040503050201020203" pitchFamily="18" charset="-79"/>
              </a:rPr>
              <a:t>Spin Tracking w WF wo SEXT 0 deg</a:t>
            </a:r>
            <a:endParaRPr lang="ru-RU" sz="3200" b="1" dirty="0">
              <a:solidFill>
                <a:srgbClr val="130C77"/>
              </a:solidFill>
              <a:ea typeface="Adobe Gothic Std B" panose="020B0800000000000000" pitchFamily="34" charset="-128"/>
              <a:cs typeface="Adobe Hebrew" panose="02040503050201020203" pitchFamily="18" charset="-79"/>
            </a:endParaRPr>
          </a:p>
        </p:txBody>
      </p:sp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id="{0271BF47-15AF-3ECA-E4BC-D3A9E9FB561D}"/>
              </a:ext>
            </a:extLst>
          </p:cNvPr>
          <p:cNvCxnSpPr>
            <a:cxnSpLocks/>
          </p:cNvCxnSpPr>
          <p:nvPr/>
        </p:nvCxnSpPr>
        <p:spPr>
          <a:xfrm>
            <a:off x="-16312" y="832945"/>
            <a:ext cx="12208311" cy="0"/>
          </a:xfrm>
          <a:prstGeom prst="line">
            <a:avLst/>
          </a:prstGeom>
          <a:ln w="28575">
            <a:solidFill>
              <a:srgbClr val="EF4D0E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正方形/長方形 43">
            <a:extLst>
              <a:ext uri="{FF2B5EF4-FFF2-40B4-BE49-F238E27FC236}">
                <a16:creationId xmlns:a16="http://schemas.microsoft.com/office/drawing/2014/main" id="{EA14112C-BA09-BF19-06E4-7B7CE062DDE9}"/>
              </a:ext>
            </a:extLst>
          </p:cNvPr>
          <p:cNvSpPr/>
          <p:nvPr/>
        </p:nvSpPr>
        <p:spPr>
          <a:xfrm>
            <a:off x="-12000" y="6449818"/>
            <a:ext cx="12204000" cy="431329"/>
          </a:xfrm>
          <a:prstGeom prst="rect">
            <a:avLst/>
          </a:prstGeom>
          <a:solidFill>
            <a:srgbClr val="160D9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n w="0"/>
              <a:solidFill>
                <a:srgbClr val="A6FA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9" name="88ae095048.jpg" descr="88ae095048.jpg">
            <a:extLst>
              <a:ext uri="{FF2B5EF4-FFF2-40B4-BE49-F238E27FC236}">
                <a16:creationId xmlns:a16="http://schemas.microsoft.com/office/drawing/2014/main" id="{7FFC3971-91EB-A31D-AAB4-548736EE614B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1753384" y="6431239"/>
            <a:ext cx="438615" cy="449893"/>
          </a:xfrm>
          <a:prstGeom prst="rect">
            <a:avLst/>
          </a:prstGeom>
          <a:ln w="12700">
            <a:miter lim="400000"/>
          </a:ln>
        </p:spPr>
      </p:pic>
      <p:sp>
        <p:nvSpPr>
          <p:cNvPr id="20" name="スライド番号プレースホルダー 16">
            <a:extLst>
              <a:ext uri="{FF2B5EF4-FFF2-40B4-BE49-F238E27FC236}">
                <a16:creationId xmlns:a16="http://schemas.microsoft.com/office/drawing/2014/main" id="{6337B6F7-1C03-D758-6ED4-0891BFC1A6C5}"/>
              </a:ext>
            </a:extLst>
          </p:cNvPr>
          <p:cNvSpPr txBox="1">
            <a:spLocks/>
          </p:cNvSpPr>
          <p:nvPr/>
        </p:nvSpPr>
        <p:spPr>
          <a:xfrm>
            <a:off x="11498838" y="6510541"/>
            <a:ext cx="170878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rgbClr val="E5B542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9pPr>
          </a:lstStyle>
          <a:p>
            <a:fld id="{86CB4B4D-7CA3-9044-876B-883B54F8677D}" type="slidenum">
              <a:rPr lang="ru-RU" smtClean="0">
                <a:solidFill>
                  <a:srgbClr val="FFA100"/>
                </a:solidFill>
                <a:latin typeface="+mn-lt"/>
              </a:rPr>
              <a:pPr/>
              <a:t>28</a:t>
            </a:fld>
            <a:endParaRPr lang="ru-RU" dirty="0">
              <a:solidFill>
                <a:srgbClr val="FFA100"/>
              </a:solidFill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9AD6621-E411-A70C-44FE-55CE0BC3BC02}"/>
                  </a:ext>
                </a:extLst>
              </p:cNvPr>
              <p:cNvSpPr txBox="1"/>
              <p:nvPr/>
            </p:nvSpPr>
            <p:spPr>
              <a:xfrm>
                <a:off x="502920" y="3523645"/>
                <a:ext cx="192225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sup>
                      </m:sSup>
                      <m:r>
                        <a:rPr lang="ru-RU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оборотов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9AD6621-E411-A70C-44FE-55CE0BC3BC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3523645"/>
                <a:ext cx="1922257" cy="369332"/>
              </a:xfrm>
              <a:prstGeom prst="rect">
                <a:avLst/>
              </a:prstGeom>
              <a:blipFill>
                <a:blip r:embed="rId3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0E83D5-51AC-F56F-EAC4-7A045A9E98AB}"/>
              </a:ext>
            </a:extLst>
          </p:cNvPr>
          <p:cNvSpPr txBox="1"/>
          <p:nvPr/>
        </p:nvSpPr>
        <p:spPr>
          <a:xfrm>
            <a:off x="642424" y="1385673"/>
            <a:ext cx="102361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/>
              <a:t>5</a:t>
            </a:r>
            <a:r>
              <a:rPr lang="en-US" b="1" dirty="0"/>
              <a:t> QUAD</a:t>
            </a:r>
          </a:p>
          <a:p>
            <a:r>
              <a:rPr lang="en-US" b="1" dirty="0"/>
              <a:t>w WF</a:t>
            </a:r>
          </a:p>
          <a:p>
            <a:r>
              <a:rPr lang="en-US" b="1" dirty="0"/>
              <a:t>Wo SEXT</a:t>
            </a:r>
            <a:endParaRPr lang="ru-RU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18CA746-E655-BDA0-0CED-38D91C71F806}"/>
                  </a:ext>
                </a:extLst>
              </p:cNvPr>
              <p:cNvSpPr txBox="1"/>
              <p:nvPr/>
            </p:nvSpPr>
            <p:spPr>
              <a:xfrm>
                <a:off x="502920" y="4533573"/>
                <a:ext cx="149203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𝜈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=9×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−8</m:t>
                          </m:r>
                        </m:sup>
                      </m:sSup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18CA746-E655-BDA0-0CED-38D91C71F8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4533573"/>
                <a:ext cx="1492036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5A869FBA-54B3-4544-4E27-D16F33E660A1}"/>
              </a:ext>
            </a:extLst>
          </p:cNvPr>
          <p:cNvSpPr txBox="1"/>
          <p:nvPr/>
        </p:nvSpPr>
        <p:spPr>
          <a:xfrm>
            <a:off x="502920" y="4193557"/>
            <a:ext cx="1059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spin tune</a:t>
            </a:r>
            <a:endParaRPr lang="ru-RU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435AC16-9758-87B4-3411-63412658ECEF}"/>
              </a:ext>
            </a:extLst>
          </p:cNvPr>
          <p:cNvSpPr txBox="1"/>
          <p:nvPr/>
        </p:nvSpPr>
        <p:spPr>
          <a:xfrm>
            <a:off x="502920" y="2725680"/>
            <a:ext cx="2268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Longitudinal</a:t>
            </a:r>
            <a:r>
              <a:rPr lang="en-US" dirty="0"/>
              <a:t> injection </a:t>
            </a:r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7D29A36-EB62-D45C-ECC6-7F394F3C72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50731" y="930712"/>
            <a:ext cx="5956027" cy="5260596"/>
          </a:xfrm>
          <a:prstGeom prst="rect">
            <a:avLst/>
          </a:prstGeom>
        </p:spPr>
      </p:pic>
      <p:sp>
        <p:nvSpPr>
          <p:cNvPr id="9" name="日付プレースホルダー 14">
            <a:extLst>
              <a:ext uri="{FF2B5EF4-FFF2-40B4-BE49-F238E27FC236}">
                <a16:creationId xmlns:a16="http://schemas.microsoft.com/office/drawing/2014/main" id="{C71B8406-9CA4-75DA-CCAC-7EB50B47F782}"/>
              </a:ext>
            </a:extLst>
          </p:cNvPr>
          <p:cNvSpPr txBox="1"/>
          <p:nvPr/>
        </p:nvSpPr>
        <p:spPr>
          <a:xfrm>
            <a:off x="109291" y="6503891"/>
            <a:ext cx="860527" cy="2836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ctr">
            <a:spAutoFit/>
          </a:bodyPr>
          <a:lstStyle>
            <a:lvl1pPr>
              <a:defRPr sz="1200">
                <a:solidFill>
                  <a:srgbClr val="E5B4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rPr lang="en-US" dirty="0">
                <a:solidFill>
                  <a:srgbClr val="FFA100"/>
                </a:solidFill>
                <a:latin typeface="+mn-lt"/>
              </a:rPr>
              <a:t>16</a:t>
            </a:r>
            <a:r>
              <a:rPr dirty="0">
                <a:solidFill>
                  <a:srgbClr val="FFA100"/>
                </a:solidFill>
                <a:latin typeface="+mn-lt"/>
              </a:rPr>
              <a:t>/</a:t>
            </a:r>
            <a:r>
              <a:rPr lang="ru-RU" dirty="0">
                <a:solidFill>
                  <a:srgbClr val="FFA100"/>
                </a:solidFill>
                <a:latin typeface="+mn-lt"/>
              </a:rPr>
              <a:t>11</a:t>
            </a:r>
            <a:r>
              <a:rPr dirty="0">
                <a:solidFill>
                  <a:srgbClr val="FFA100"/>
                </a:solidFill>
                <a:latin typeface="+mn-lt"/>
              </a:rPr>
              <a:t>/</a:t>
            </a:r>
            <a:r>
              <a:rPr lang="ru-RU" dirty="0">
                <a:solidFill>
                  <a:srgbClr val="FFA100"/>
                </a:solidFill>
                <a:latin typeface="+mn-lt"/>
              </a:rPr>
              <a:t>2022</a:t>
            </a:r>
          </a:p>
        </p:txBody>
      </p:sp>
    </p:spTree>
    <p:extLst>
      <p:ext uri="{BB962C8B-B14F-4D97-AF65-F5344CB8AC3E}">
        <p14:creationId xmlns:p14="http://schemas.microsoft.com/office/powerpoint/2010/main" val="34273936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E94DA00A-79D8-6CE6-7CC0-4E8B1D479ED8}"/>
              </a:ext>
            </a:extLst>
          </p:cNvPr>
          <p:cNvSpPr/>
          <p:nvPr/>
        </p:nvSpPr>
        <p:spPr>
          <a:xfrm>
            <a:off x="-16312" y="150404"/>
            <a:ext cx="1220831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rgbClr val="130C77"/>
                </a:solidFill>
                <a:ea typeface="Adobe Gothic Std B" panose="020B0800000000000000" pitchFamily="34" charset="-128"/>
                <a:cs typeface="Adobe Hebrew" panose="02040503050201020203" pitchFamily="18" charset="-79"/>
              </a:rPr>
              <a:t>Spin Tracking w WF wo SEXT 0 deg (Polarization)</a:t>
            </a:r>
            <a:endParaRPr lang="ru-RU" sz="3200" b="1" dirty="0">
              <a:solidFill>
                <a:srgbClr val="130C77"/>
              </a:solidFill>
              <a:ea typeface="Adobe Gothic Std B" panose="020B0800000000000000" pitchFamily="34" charset="-128"/>
              <a:cs typeface="Adobe Hebrew" panose="02040503050201020203" pitchFamily="18" charset="-79"/>
            </a:endParaRPr>
          </a:p>
        </p:txBody>
      </p:sp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id="{0271BF47-15AF-3ECA-E4BC-D3A9E9FB561D}"/>
              </a:ext>
            </a:extLst>
          </p:cNvPr>
          <p:cNvCxnSpPr>
            <a:cxnSpLocks/>
          </p:cNvCxnSpPr>
          <p:nvPr/>
        </p:nvCxnSpPr>
        <p:spPr>
          <a:xfrm>
            <a:off x="-16312" y="832945"/>
            <a:ext cx="12208311" cy="0"/>
          </a:xfrm>
          <a:prstGeom prst="line">
            <a:avLst/>
          </a:prstGeom>
          <a:ln w="28575">
            <a:solidFill>
              <a:srgbClr val="EF4D0E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正方形/長方形 43">
            <a:extLst>
              <a:ext uri="{FF2B5EF4-FFF2-40B4-BE49-F238E27FC236}">
                <a16:creationId xmlns:a16="http://schemas.microsoft.com/office/drawing/2014/main" id="{EA14112C-BA09-BF19-06E4-7B7CE062DDE9}"/>
              </a:ext>
            </a:extLst>
          </p:cNvPr>
          <p:cNvSpPr/>
          <p:nvPr/>
        </p:nvSpPr>
        <p:spPr>
          <a:xfrm>
            <a:off x="-12000" y="6449818"/>
            <a:ext cx="12204000" cy="431329"/>
          </a:xfrm>
          <a:prstGeom prst="rect">
            <a:avLst/>
          </a:prstGeom>
          <a:solidFill>
            <a:srgbClr val="160D9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n w="0"/>
              <a:solidFill>
                <a:srgbClr val="A6FA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9" name="88ae095048.jpg" descr="88ae095048.jpg">
            <a:extLst>
              <a:ext uri="{FF2B5EF4-FFF2-40B4-BE49-F238E27FC236}">
                <a16:creationId xmlns:a16="http://schemas.microsoft.com/office/drawing/2014/main" id="{7FFC3971-91EB-A31D-AAB4-548736EE614B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1753384" y="6431239"/>
            <a:ext cx="438615" cy="449893"/>
          </a:xfrm>
          <a:prstGeom prst="rect">
            <a:avLst/>
          </a:prstGeom>
          <a:ln w="12700">
            <a:miter lim="400000"/>
          </a:ln>
        </p:spPr>
      </p:pic>
      <p:sp>
        <p:nvSpPr>
          <p:cNvPr id="20" name="スライド番号プレースホルダー 16">
            <a:extLst>
              <a:ext uri="{FF2B5EF4-FFF2-40B4-BE49-F238E27FC236}">
                <a16:creationId xmlns:a16="http://schemas.microsoft.com/office/drawing/2014/main" id="{6337B6F7-1C03-D758-6ED4-0891BFC1A6C5}"/>
              </a:ext>
            </a:extLst>
          </p:cNvPr>
          <p:cNvSpPr txBox="1">
            <a:spLocks/>
          </p:cNvSpPr>
          <p:nvPr/>
        </p:nvSpPr>
        <p:spPr>
          <a:xfrm>
            <a:off x="11498838" y="6510541"/>
            <a:ext cx="170878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rgbClr val="E5B542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9pPr>
          </a:lstStyle>
          <a:p>
            <a:fld id="{86CB4B4D-7CA3-9044-876B-883B54F8677D}" type="slidenum">
              <a:rPr lang="ru-RU" smtClean="0">
                <a:solidFill>
                  <a:srgbClr val="FFA100"/>
                </a:solidFill>
                <a:latin typeface="+mn-lt"/>
              </a:rPr>
              <a:pPr/>
              <a:t>29</a:t>
            </a:fld>
            <a:endParaRPr lang="ru-RU" dirty="0">
              <a:solidFill>
                <a:srgbClr val="FFA100"/>
              </a:solidFill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9AD6621-E411-A70C-44FE-55CE0BC3BC02}"/>
                  </a:ext>
                </a:extLst>
              </p:cNvPr>
              <p:cNvSpPr txBox="1"/>
              <p:nvPr/>
            </p:nvSpPr>
            <p:spPr>
              <a:xfrm>
                <a:off x="502920" y="3523645"/>
                <a:ext cx="192225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sup>
                      </m:sSup>
                      <m:r>
                        <a:rPr lang="ru-RU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оборотов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9AD6621-E411-A70C-44FE-55CE0BC3BC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3523645"/>
                <a:ext cx="1922257" cy="369332"/>
              </a:xfrm>
              <a:prstGeom prst="rect">
                <a:avLst/>
              </a:prstGeom>
              <a:blipFill>
                <a:blip r:embed="rId3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0E83D5-51AC-F56F-EAC4-7A045A9E98AB}"/>
              </a:ext>
            </a:extLst>
          </p:cNvPr>
          <p:cNvSpPr txBox="1"/>
          <p:nvPr/>
        </p:nvSpPr>
        <p:spPr>
          <a:xfrm>
            <a:off x="642424" y="1385673"/>
            <a:ext cx="102361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/>
              <a:t>5</a:t>
            </a:r>
            <a:r>
              <a:rPr lang="en-US" b="1" dirty="0"/>
              <a:t> QUAD</a:t>
            </a:r>
          </a:p>
          <a:p>
            <a:r>
              <a:rPr lang="en-US" b="1" dirty="0"/>
              <a:t>w WF</a:t>
            </a:r>
          </a:p>
          <a:p>
            <a:r>
              <a:rPr lang="en-US" b="1" dirty="0"/>
              <a:t>Wo SEXT</a:t>
            </a:r>
            <a:endParaRPr lang="ru-RU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18CA746-E655-BDA0-0CED-38D91C71F806}"/>
                  </a:ext>
                </a:extLst>
              </p:cNvPr>
              <p:cNvSpPr txBox="1"/>
              <p:nvPr/>
            </p:nvSpPr>
            <p:spPr>
              <a:xfrm>
                <a:off x="502920" y="4533573"/>
                <a:ext cx="149203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𝜈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=9×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−8</m:t>
                          </m:r>
                        </m:sup>
                      </m:sSup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18CA746-E655-BDA0-0CED-38D91C71F8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4533573"/>
                <a:ext cx="1492036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5A869FBA-54B3-4544-4E27-D16F33E660A1}"/>
              </a:ext>
            </a:extLst>
          </p:cNvPr>
          <p:cNvSpPr txBox="1"/>
          <p:nvPr/>
        </p:nvSpPr>
        <p:spPr>
          <a:xfrm>
            <a:off x="502920" y="4193557"/>
            <a:ext cx="1059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spin tune</a:t>
            </a:r>
            <a:endParaRPr lang="ru-RU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435AC16-9758-87B4-3411-63412658ECEF}"/>
              </a:ext>
            </a:extLst>
          </p:cNvPr>
          <p:cNvSpPr txBox="1"/>
          <p:nvPr/>
        </p:nvSpPr>
        <p:spPr>
          <a:xfrm>
            <a:off x="502920" y="2725680"/>
            <a:ext cx="2268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Longitudinal</a:t>
            </a:r>
            <a:r>
              <a:rPr lang="en-US" dirty="0"/>
              <a:t> injection </a:t>
            </a:r>
            <a:endParaRPr lang="ru-RU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3C94210-F483-A7E3-763B-F3C985AC16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95014" y="3752442"/>
            <a:ext cx="4907836" cy="2224150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1A38613-A842-87AA-F67D-CD04B4747E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89431" y="1124076"/>
            <a:ext cx="4613419" cy="2151713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B1786446-6606-E787-4DF1-CFDF67A7A4B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84163" y="1121044"/>
            <a:ext cx="4907836" cy="2302683"/>
          </a:xfrm>
          <a:prstGeom prst="rect">
            <a:avLst/>
          </a:prstGeom>
        </p:spPr>
      </p:pic>
      <p:sp>
        <p:nvSpPr>
          <p:cNvPr id="22" name="日付プレースホルダー 14">
            <a:extLst>
              <a:ext uri="{FF2B5EF4-FFF2-40B4-BE49-F238E27FC236}">
                <a16:creationId xmlns:a16="http://schemas.microsoft.com/office/drawing/2014/main" id="{5D1B02FD-9549-653B-D39B-FCD8F0CBB8B7}"/>
              </a:ext>
            </a:extLst>
          </p:cNvPr>
          <p:cNvSpPr txBox="1"/>
          <p:nvPr/>
        </p:nvSpPr>
        <p:spPr>
          <a:xfrm>
            <a:off x="109291" y="6503891"/>
            <a:ext cx="860527" cy="2836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ctr">
            <a:spAutoFit/>
          </a:bodyPr>
          <a:lstStyle>
            <a:lvl1pPr>
              <a:defRPr sz="1200">
                <a:solidFill>
                  <a:srgbClr val="E5B4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rPr lang="en-US" dirty="0">
                <a:solidFill>
                  <a:srgbClr val="FFA100"/>
                </a:solidFill>
                <a:latin typeface="+mn-lt"/>
              </a:rPr>
              <a:t>16</a:t>
            </a:r>
            <a:r>
              <a:rPr dirty="0">
                <a:solidFill>
                  <a:srgbClr val="FFA100"/>
                </a:solidFill>
                <a:latin typeface="+mn-lt"/>
              </a:rPr>
              <a:t>/</a:t>
            </a:r>
            <a:r>
              <a:rPr lang="ru-RU" dirty="0">
                <a:solidFill>
                  <a:srgbClr val="FFA100"/>
                </a:solidFill>
                <a:latin typeface="+mn-lt"/>
              </a:rPr>
              <a:t>11</a:t>
            </a:r>
            <a:r>
              <a:rPr dirty="0">
                <a:solidFill>
                  <a:srgbClr val="FFA100"/>
                </a:solidFill>
                <a:latin typeface="+mn-lt"/>
              </a:rPr>
              <a:t>/</a:t>
            </a:r>
            <a:r>
              <a:rPr lang="ru-RU" dirty="0">
                <a:solidFill>
                  <a:srgbClr val="FFA100"/>
                </a:solidFill>
                <a:latin typeface="+mn-lt"/>
              </a:rPr>
              <a:t>2022</a:t>
            </a:r>
          </a:p>
        </p:txBody>
      </p:sp>
    </p:spTree>
    <p:extLst>
      <p:ext uri="{BB962C8B-B14F-4D97-AF65-F5344CB8AC3E}">
        <p14:creationId xmlns:p14="http://schemas.microsoft.com/office/powerpoint/2010/main" val="14112434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E94DA00A-79D8-6CE6-7CC0-4E8B1D479ED8}"/>
              </a:ext>
            </a:extLst>
          </p:cNvPr>
          <p:cNvSpPr/>
          <p:nvPr/>
        </p:nvSpPr>
        <p:spPr>
          <a:xfrm>
            <a:off x="-16312" y="150404"/>
            <a:ext cx="1220831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b="1" dirty="0">
                <a:solidFill>
                  <a:srgbClr val="130C77"/>
                </a:solidFill>
                <a:ea typeface="Adobe Gothic Std B" panose="020B0800000000000000" pitchFamily="34" charset="-128"/>
                <a:cs typeface="Adobe Hebrew" panose="02040503050201020203" pitchFamily="18" charset="-79"/>
              </a:rPr>
              <a:t>Геометрия отводного канала </a:t>
            </a:r>
            <a:r>
              <a:rPr lang="en-US" sz="3200" b="1" dirty="0">
                <a:solidFill>
                  <a:srgbClr val="130C77"/>
                </a:solidFill>
                <a:ea typeface="Adobe Gothic Std B" panose="020B0800000000000000" pitchFamily="34" charset="-128"/>
                <a:cs typeface="Adobe Hebrew" panose="02040503050201020203" pitchFamily="18" charset="-79"/>
              </a:rPr>
              <a:t>ByPass</a:t>
            </a:r>
            <a:endParaRPr lang="ru-RU" sz="3200" b="1" dirty="0">
              <a:solidFill>
                <a:srgbClr val="130C77"/>
              </a:solidFill>
              <a:ea typeface="Adobe Gothic Std B" panose="020B0800000000000000" pitchFamily="34" charset="-128"/>
              <a:cs typeface="Adobe Hebrew" panose="02040503050201020203" pitchFamily="18" charset="-79"/>
            </a:endParaRPr>
          </a:p>
        </p:txBody>
      </p:sp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id="{0271BF47-15AF-3ECA-E4BC-D3A9E9FB561D}"/>
              </a:ext>
            </a:extLst>
          </p:cNvPr>
          <p:cNvCxnSpPr>
            <a:cxnSpLocks/>
          </p:cNvCxnSpPr>
          <p:nvPr/>
        </p:nvCxnSpPr>
        <p:spPr>
          <a:xfrm>
            <a:off x="-16312" y="832945"/>
            <a:ext cx="12208311" cy="0"/>
          </a:xfrm>
          <a:prstGeom prst="line">
            <a:avLst/>
          </a:prstGeom>
          <a:ln w="28575">
            <a:solidFill>
              <a:srgbClr val="EF4D0E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正方形/長方形 43">
            <a:extLst>
              <a:ext uri="{FF2B5EF4-FFF2-40B4-BE49-F238E27FC236}">
                <a16:creationId xmlns:a16="http://schemas.microsoft.com/office/drawing/2014/main" id="{EA14112C-BA09-BF19-06E4-7B7CE062DDE9}"/>
              </a:ext>
            </a:extLst>
          </p:cNvPr>
          <p:cNvSpPr/>
          <p:nvPr/>
        </p:nvSpPr>
        <p:spPr>
          <a:xfrm>
            <a:off x="-12000" y="6449818"/>
            <a:ext cx="12204000" cy="431329"/>
          </a:xfrm>
          <a:prstGeom prst="rect">
            <a:avLst/>
          </a:prstGeom>
          <a:solidFill>
            <a:srgbClr val="160D9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n w="0"/>
              <a:solidFill>
                <a:srgbClr val="A6FA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9" name="88ae095048.jpg" descr="88ae095048.jpg">
            <a:extLst>
              <a:ext uri="{FF2B5EF4-FFF2-40B4-BE49-F238E27FC236}">
                <a16:creationId xmlns:a16="http://schemas.microsoft.com/office/drawing/2014/main" id="{7FFC3971-91EB-A31D-AAB4-548736EE614B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1753384" y="6431239"/>
            <a:ext cx="438615" cy="449893"/>
          </a:xfrm>
          <a:prstGeom prst="rect">
            <a:avLst/>
          </a:prstGeom>
          <a:ln w="12700">
            <a:miter lim="400000"/>
          </a:ln>
        </p:spPr>
      </p:pic>
      <p:sp>
        <p:nvSpPr>
          <p:cNvPr id="20" name="スライド番号プレースホルダー 16">
            <a:extLst>
              <a:ext uri="{FF2B5EF4-FFF2-40B4-BE49-F238E27FC236}">
                <a16:creationId xmlns:a16="http://schemas.microsoft.com/office/drawing/2014/main" id="{6337B6F7-1C03-D758-6ED4-0891BFC1A6C5}"/>
              </a:ext>
            </a:extLst>
          </p:cNvPr>
          <p:cNvSpPr txBox="1">
            <a:spLocks/>
          </p:cNvSpPr>
          <p:nvPr/>
        </p:nvSpPr>
        <p:spPr>
          <a:xfrm>
            <a:off x="11498838" y="6510541"/>
            <a:ext cx="170878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rgbClr val="E5B542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9pPr>
          </a:lstStyle>
          <a:p>
            <a:fld id="{86CB4B4D-7CA3-9044-876B-883B54F8677D}" type="slidenum">
              <a:rPr lang="ru-RU" smtClean="0">
                <a:solidFill>
                  <a:srgbClr val="FFA100"/>
                </a:solidFill>
                <a:latin typeface="+mn-lt"/>
              </a:rPr>
              <a:pPr/>
              <a:t>3</a:t>
            </a:fld>
            <a:endParaRPr lang="ru-RU" dirty="0">
              <a:solidFill>
                <a:srgbClr val="FFA100"/>
              </a:solidFill>
              <a:latin typeface="+mn-lt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BD02191-35F7-EAC7-C674-F48FA3CABD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818" y="1006326"/>
            <a:ext cx="9690449" cy="5266800"/>
          </a:xfrm>
          <a:prstGeom prst="rect">
            <a:avLst/>
          </a:prstGeom>
        </p:spPr>
      </p:pic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B7689256-CD0A-53EE-82A1-8885CA1E097F}"/>
              </a:ext>
            </a:extLst>
          </p:cNvPr>
          <p:cNvCxnSpPr>
            <a:cxnSpLocks/>
          </p:cNvCxnSpPr>
          <p:nvPr/>
        </p:nvCxnSpPr>
        <p:spPr>
          <a:xfrm flipV="1">
            <a:off x="3920359" y="4517571"/>
            <a:ext cx="172669" cy="66083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CF4B1291-CCA3-96DD-B954-2B5EEA0601EC}"/>
              </a:ext>
            </a:extLst>
          </p:cNvPr>
          <p:cNvCxnSpPr>
            <a:cxnSpLocks/>
          </p:cNvCxnSpPr>
          <p:nvPr/>
        </p:nvCxnSpPr>
        <p:spPr>
          <a:xfrm>
            <a:off x="4093029" y="4517571"/>
            <a:ext cx="396390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>
            <a:extLst>
              <a:ext uri="{FF2B5EF4-FFF2-40B4-BE49-F238E27FC236}">
                <a16:creationId xmlns:a16="http://schemas.microsoft.com/office/drawing/2014/main" id="{67F04A5F-519F-5B44-465F-AE2A88F3D019}"/>
              </a:ext>
            </a:extLst>
          </p:cNvPr>
          <p:cNvCxnSpPr>
            <a:cxnSpLocks/>
          </p:cNvCxnSpPr>
          <p:nvPr/>
        </p:nvCxnSpPr>
        <p:spPr>
          <a:xfrm flipH="1" flipV="1">
            <a:off x="8056933" y="4517571"/>
            <a:ext cx="172800" cy="66083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Прямая соединительная линия 52">
            <a:extLst>
              <a:ext uri="{FF2B5EF4-FFF2-40B4-BE49-F238E27FC236}">
                <a16:creationId xmlns:a16="http://schemas.microsoft.com/office/drawing/2014/main" id="{D287576B-BDFE-A68A-6C20-1F15F1EBF2E5}"/>
              </a:ext>
            </a:extLst>
          </p:cNvPr>
          <p:cNvCxnSpPr>
            <a:cxnSpLocks/>
          </p:cNvCxnSpPr>
          <p:nvPr/>
        </p:nvCxnSpPr>
        <p:spPr>
          <a:xfrm>
            <a:off x="4093028" y="2441778"/>
            <a:ext cx="396390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Прямая соединительная линия 53">
            <a:extLst>
              <a:ext uri="{FF2B5EF4-FFF2-40B4-BE49-F238E27FC236}">
                <a16:creationId xmlns:a16="http://schemas.microsoft.com/office/drawing/2014/main" id="{BE9D8DCC-51C7-A2D9-15D8-EDE67A259385}"/>
              </a:ext>
            </a:extLst>
          </p:cNvPr>
          <p:cNvCxnSpPr>
            <a:cxnSpLocks/>
          </p:cNvCxnSpPr>
          <p:nvPr/>
        </p:nvCxnSpPr>
        <p:spPr>
          <a:xfrm flipH="1" flipV="1">
            <a:off x="3920359" y="1923393"/>
            <a:ext cx="172669" cy="53422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Прямая соединительная линия 55">
            <a:extLst>
              <a:ext uri="{FF2B5EF4-FFF2-40B4-BE49-F238E27FC236}">
                <a16:creationId xmlns:a16="http://schemas.microsoft.com/office/drawing/2014/main" id="{346C682A-6EA5-5093-681B-89EBAE059CDC}"/>
              </a:ext>
            </a:extLst>
          </p:cNvPr>
          <p:cNvCxnSpPr>
            <a:cxnSpLocks/>
          </p:cNvCxnSpPr>
          <p:nvPr/>
        </p:nvCxnSpPr>
        <p:spPr>
          <a:xfrm flipV="1">
            <a:off x="8068734" y="1834488"/>
            <a:ext cx="149197" cy="61830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7CD4C3B3-0027-A53D-6EB5-88F823971524}"/>
              </a:ext>
            </a:extLst>
          </p:cNvPr>
          <p:cNvSpPr txBox="1"/>
          <p:nvPr/>
        </p:nvSpPr>
        <p:spPr>
          <a:xfrm>
            <a:off x="2924276" y="4517571"/>
            <a:ext cx="845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ByPass</a:t>
            </a:r>
            <a:endParaRPr lang="ru-RU" b="1" u="sng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765CF4B2-471D-02CE-E05E-2818572DF2C8}"/>
              </a:ext>
            </a:extLst>
          </p:cNvPr>
          <p:cNvSpPr txBox="1"/>
          <p:nvPr/>
        </p:nvSpPr>
        <p:spPr>
          <a:xfrm>
            <a:off x="5252243" y="4099621"/>
            <a:ext cx="1687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Straight Section</a:t>
            </a:r>
            <a:endParaRPr lang="ru-RU" b="1" u="sng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28F5DEE3-2B5F-8A9C-C8DE-6481441E7026}"/>
              </a:ext>
            </a:extLst>
          </p:cNvPr>
          <p:cNvSpPr txBox="1"/>
          <p:nvPr/>
        </p:nvSpPr>
        <p:spPr>
          <a:xfrm>
            <a:off x="8371477" y="4517571"/>
            <a:ext cx="836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ByPass</a:t>
            </a:r>
            <a:endParaRPr lang="ru-RU" b="1" u="sng" dirty="0"/>
          </a:p>
        </p:txBody>
      </p:sp>
      <p:sp>
        <p:nvSpPr>
          <p:cNvPr id="2" name="日付プレースホルダー 14">
            <a:extLst>
              <a:ext uri="{FF2B5EF4-FFF2-40B4-BE49-F238E27FC236}">
                <a16:creationId xmlns:a16="http://schemas.microsoft.com/office/drawing/2014/main" id="{FC08D0A7-11FB-9B38-5C1D-89A2515C233D}"/>
              </a:ext>
            </a:extLst>
          </p:cNvPr>
          <p:cNvSpPr txBox="1"/>
          <p:nvPr/>
        </p:nvSpPr>
        <p:spPr>
          <a:xfrm>
            <a:off x="109291" y="6503891"/>
            <a:ext cx="860527" cy="2836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ctr">
            <a:spAutoFit/>
          </a:bodyPr>
          <a:lstStyle>
            <a:lvl1pPr>
              <a:defRPr sz="1200">
                <a:solidFill>
                  <a:srgbClr val="E5B4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rPr lang="en-US" dirty="0">
                <a:solidFill>
                  <a:srgbClr val="FFA100"/>
                </a:solidFill>
                <a:latin typeface="+mn-lt"/>
              </a:rPr>
              <a:t>16</a:t>
            </a:r>
            <a:r>
              <a:rPr dirty="0">
                <a:solidFill>
                  <a:srgbClr val="FFA100"/>
                </a:solidFill>
                <a:latin typeface="+mn-lt"/>
              </a:rPr>
              <a:t>/</a:t>
            </a:r>
            <a:r>
              <a:rPr lang="ru-RU" dirty="0">
                <a:solidFill>
                  <a:srgbClr val="FFA100"/>
                </a:solidFill>
                <a:latin typeface="+mn-lt"/>
              </a:rPr>
              <a:t>11</a:t>
            </a:r>
            <a:r>
              <a:rPr dirty="0">
                <a:solidFill>
                  <a:srgbClr val="FFA100"/>
                </a:solidFill>
                <a:latin typeface="+mn-lt"/>
              </a:rPr>
              <a:t>/</a:t>
            </a:r>
            <a:r>
              <a:rPr lang="ru-RU" dirty="0">
                <a:solidFill>
                  <a:srgbClr val="FFA100"/>
                </a:solidFill>
                <a:latin typeface="+mn-lt"/>
              </a:rPr>
              <a:t>2022</a:t>
            </a:r>
          </a:p>
        </p:txBody>
      </p:sp>
    </p:spTree>
    <p:extLst>
      <p:ext uri="{BB962C8B-B14F-4D97-AF65-F5344CB8AC3E}">
        <p14:creationId xmlns:p14="http://schemas.microsoft.com/office/powerpoint/2010/main" val="27802428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E94DA00A-79D8-6CE6-7CC0-4E8B1D479ED8}"/>
              </a:ext>
            </a:extLst>
          </p:cNvPr>
          <p:cNvSpPr/>
          <p:nvPr/>
        </p:nvSpPr>
        <p:spPr>
          <a:xfrm>
            <a:off x="-16312" y="150404"/>
            <a:ext cx="1220831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rgbClr val="130C77"/>
                </a:solidFill>
                <a:ea typeface="Adobe Gothic Std B" panose="020B0800000000000000" pitchFamily="34" charset="-128"/>
                <a:cs typeface="Adobe Hebrew" panose="02040503050201020203" pitchFamily="18" charset="-79"/>
              </a:rPr>
              <a:t>Spin Tracking w WF wo SEXT 45 deg</a:t>
            </a:r>
            <a:endParaRPr lang="ru-RU" sz="3200" b="1" dirty="0">
              <a:solidFill>
                <a:srgbClr val="130C77"/>
              </a:solidFill>
              <a:ea typeface="Adobe Gothic Std B" panose="020B0800000000000000" pitchFamily="34" charset="-128"/>
              <a:cs typeface="Adobe Hebrew" panose="02040503050201020203" pitchFamily="18" charset="-79"/>
            </a:endParaRPr>
          </a:p>
        </p:txBody>
      </p:sp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id="{0271BF47-15AF-3ECA-E4BC-D3A9E9FB561D}"/>
              </a:ext>
            </a:extLst>
          </p:cNvPr>
          <p:cNvCxnSpPr>
            <a:cxnSpLocks/>
          </p:cNvCxnSpPr>
          <p:nvPr/>
        </p:nvCxnSpPr>
        <p:spPr>
          <a:xfrm>
            <a:off x="-16312" y="832945"/>
            <a:ext cx="12208311" cy="0"/>
          </a:xfrm>
          <a:prstGeom prst="line">
            <a:avLst/>
          </a:prstGeom>
          <a:ln w="28575">
            <a:solidFill>
              <a:srgbClr val="EF4D0E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正方形/長方形 43">
            <a:extLst>
              <a:ext uri="{FF2B5EF4-FFF2-40B4-BE49-F238E27FC236}">
                <a16:creationId xmlns:a16="http://schemas.microsoft.com/office/drawing/2014/main" id="{EA14112C-BA09-BF19-06E4-7B7CE062DDE9}"/>
              </a:ext>
            </a:extLst>
          </p:cNvPr>
          <p:cNvSpPr/>
          <p:nvPr/>
        </p:nvSpPr>
        <p:spPr>
          <a:xfrm>
            <a:off x="-12000" y="6449818"/>
            <a:ext cx="12204000" cy="431329"/>
          </a:xfrm>
          <a:prstGeom prst="rect">
            <a:avLst/>
          </a:prstGeom>
          <a:solidFill>
            <a:srgbClr val="160D9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n w="0"/>
              <a:solidFill>
                <a:srgbClr val="A6FA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9" name="88ae095048.jpg" descr="88ae095048.jpg">
            <a:extLst>
              <a:ext uri="{FF2B5EF4-FFF2-40B4-BE49-F238E27FC236}">
                <a16:creationId xmlns:a16="http://schemas.microsoft.com/office/drawing/2014/main" id="{7FFC3971-91EB-A31D-AAB4-548736EE614B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1753384" y="6431239"/>
            <a:ext cx="438615" cy="449893"/>
          </a:xfrm>
          <a:prstGeom prst="rect">
            <a:avLst/>
          </a:prstGeom>
          <a:ln w="12700">
            <a:miter lim="400000"/>
          </a:ln>
        </p:spPr>
      </p:pic>
      <p:sp>
        <p:nvSpPr>
          <p:cNvPr id="20" name="スライド番号プレースホルダー 16">
            <a:extLst>
              <a:ext uri="{FF2B5EF4-FFF2-40B4-BE49-F238E27FC236}">
                <a16:creationId xmlns:a16="http://schemas.microsoft.com/office/drawing/2014/main" id="{6337B6F7-1C03-D758-6ED4-0891BFC1A6C5}"/>
              </a:ext>
            </a:extLst>
          </p:cNvPr>
          <p:cNvSpPr txBox="1">
            <a:spLocks/>
          </p:cNvSpPr>
          <p:nvPr/>
        </p:nvSpPr>
        <p:spPr>
          <a:xfrm>
            <a:off x="11498838" y="6510541"/>
            <a:ext cx="170878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rgbClr val="E5B542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9pPr>
          </a:lstStyle>
          <a:p>
            <a:fld id="{86CB4B4D-7CA3-9044-876B-883B54F8677D}" type="slidenum">
              <a:rPr lang="ru-RU" smtClean="0">
                <a:solidFill>
                  <a:srgbClr val="FFA100"/>
                </a:solidFill>
                <a:latin typeface="+mn-lt"/>
              </a:rPr>
              <a:pPr/>
              <a:t>30</a:t>
            </a:fld>
            <a:endParaRPr lang="ru-RU" dirty="0">
              <a:solidFill>
                <a:srgbClr val="FFA100"/>
              </a:solidFill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9AD6621-E411-A70C-44FE-55CE0BC3BC02}"/>
                  </a:ext>
                </a:extLst>
              </p:cNvPr>
              <p:cNvSpPr txBox="1"/>
              <p:nvPr/>
            </p:nvSpPr>
            <p:spPr>
              <a:xfrm>
                <a:off x="502920" y="3523645"/>
                <a:ext cx="192225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sup>
                      </m:sSup>
                      <m:r>
                        <a:rPr lang="ru-RU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оборотов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9AD6621-E411-A70C-44FE-55CE0BC3BC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3523645"/>
                <a:ext cx="1922257" cy="369332"/>
              </a:xfrm>
              <a:prstGeom prst="rect">
                <a:avLst/>
              </a:prstGeom>
              <a:blipFill>
                <a:blip r:embed="rId3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0E83D5-51AC-F56F-EAC4-7A045A9E98AB}"/>
              </a:ext>
            </a:extLst>
          </p:cNvPr>
          <p:cNvSpPr txBox="1"/>
          <p:nvPr/>
        </p:nvSpPr>
        <p:spPr>
          <a:xfrm>
            <a:off x="642424" y="1385673"/>
            <a:ext cx="102361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/>
              <a:t>5</a:t>
            </a:r>
            <a:r>
              <a:rPr lang="en-US" b="1" dirty="0"/>
              <a:t> QUAD</a:t>
            </a:r>
          </a:p>
          <a:p>
            <a:r>
              <a:rPr lang="en-US" b="1" dirty="0"/>
              <a:t>w WF</a:t>
            </a:r>
          </a:p>
          <a:p>
            <a:r>
              <a:rPr lang="en-US" b="1" dirty="0"/>
              <a:t>Wo SEXT</a:t>
            </a:r>
            <a:endParaRPr lang="ru-RU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18CA746-E655-BDA0-0CED-38D91C71F806}"/>
                  </a:ext>
                </a:extLst>
              </p:cNvPr>
              <p:cNvSpPr txBox="1"/>
              <p:nvPr/>
            </p:nvSpPr>
            <p:spPr>
              <a:xfrm>
                <a:off x="502920" y="4533573"/>
                <a:ext cx="149203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𝜈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=9×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−8</m:t>
                          </m:r>
                        </m:sup>
                      </m:sSup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18CA746-E655-BDA0-0CED-38D91C71F8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4533573"/>
                <a:ext cx="1492036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5A869FBA-54B3-4544-4E27-D16F33E660A1}"/>
              </a:ext>
            </a:extLst>
          </p:cNvPr>
          <p:cNvSpPr txBox="1"/>
          <p:nvPr/>
        </p:nvSpPr>
        <p:spPr>
          <a:xfrm>
            <a:off x="502920" y="4193557"/>
            <a:ext cx="1059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spin tune</a:t>
            </a:r>
            <a:endParaRPr lang="ru-RU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435AC16-9758-87B4-3411-63412658ECEF}"/>
              </a:ext>
            </a:extLst>
          </p:cNvPr>
          <p:cNvSpPr txBox="1"/>
          <p:nvPr/>
        </p:nvSpPr>
        <p:spPr>
          <a:xfrm>
            <a:off x="502920" y="2725680"/>
            <a:ext cx="1739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45 deg </a:t>
            </a:r>
            <a:r>
              <a:rPr lang="en-US" dirty="0"/>
              <a:t>injection </a:t>
            </a:r>
            <a:endParaRPr lang="ru-RU" dirty="0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07D9747F-E338-198A-7A94-0A65E454F5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0400" y="955581"/>
            <a:ext cx="6183630" cy="5415043"/>
          </a:xfrm>
          <a:prstGeom prst="rect">
            <a:avLst/>
          </a:prstGeom>
        </p:spPr>
      </p:pic>
      <p:sp>
        <p:nvSpPr>
          <p:cNvPr id="2" name="日付プレースホルダー 14">
            <a:extLst>
              <a:ext uri="{FF2B5EF4-FFF2-40B4-BE49-F238E27FC236}">
                <a16:creationId xmlns:a16="http://schemas.microsoft.com/office/drawing/2014/main" id="{59E4D76F-8E99-506C-E5AD-F03A55A33703}"/>
              </a:ext>
            </a:extLst>
          </p:cNvPr>
          <p:cNvSpPr txBox="1"/>
          <p:nvPr/>
        </p:nvSpPr>
        <p:spPr>
          <a:xfrm>
            <a:off x="109291" y="6503891"/>
            <a:ext cx="860527" cy="2836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ctr">
            <a:spAutoFit/>
          </a:bodyPr>
          <a:lstStyle>
            <a:lvl1pPr>
              <a:defRPr sz="1200">
                <a:solidFill>
                  <a:srgbClr val="E5B4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rPr lang="en-US" dirty="0">
                <a:solidFill>
                  <a:srgbClr val="FFA100"/>
                </a:solidFill>
                <a:latin typeface="+mn-lt"/>
              </a:rPr>
              <a:t>16</a:t>
            </a:r>
            <a:r>
              <a:rPr dirty="0">
                <a:solidFill>
                  <a:srgbClr val="FFA100"/>
                </a:solidFill>
                <a:latin typeface="+mn-lt"/>
              </a:rPr>
              <a:t>/</a:t>
            </a:r>
            <a:r>
              <a:rPr lang="ru-RU" dirty="0">
                <a:solidFill>
                  <a:srgbClr val="FFA100"/>
                </a:solidFill>
                <a:latin typeface="+mn-lt"/>
              </a:rPr>
              <a:t>11</a:t>
            </a:r>
            <a:r>
              <a:rPr dirty="0">
                <a:solidFill>
                  <a:srgbClr val="FFA100"/>
                </a:solidFill>
                <a:latin typeface="+mn-lt"/>
              </a:rPr>
              <a:t>/</a:t>
            </a:r>
            <a:r>
              <a:rPr lang="ru-RU" dirty="0">
                <a:solidFill>
                  <a:srgbClr val="FFA100"/>
                </a:solidFill>
                <a:latin typeface="+mn-lt"/>
              </a:rPr>
              <a:t>2022</a:t>
            </a:r>
          </a:p>
        </p:txBody>
      </p:sp>
    </p:spTree>
    <p:extLst>
      <p:ext uri="{BB962C8B-B14F-4D97-AF65-F5344CB8AC3E}">
        <p14:creationId xmlns:p14="http://schemas.microsoft.com/office/powerpoint/2010/main" val="10383794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E94DA00A-79D8-6CE6-7CC0-4E8B1D479ED8}"/>
              </a:ext>
            </a:extLst>
          </p:cNvPr>
          <p:cNvSpPr/>
          <p:nvPr/>
        </p:nvSpPr>
        <p:spPr>
          <a:xfrm>
            <a:off x="-16312" y="150404"/>
            <a:ext cx="1220831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rgbClr val="130C77"/>
                </a:solidFill>
                <a:ea typeface="Adobe Gothic Std B" panose="020B0800000000000000" pitchFamily="34" charset="-128"/>
                <a:cs typeface="Adobe Hebrew" panose="02040503050201020203" pitchFamily="18" charset="-79"/>
              </a:rPr>
              <a:t>Spin Tracking w WF wo SEXT 45 deg (Polarization)</a:t>
            </a:r>
            <a:endParaRPr lang="ru-RU" sz="3200" b="1" dirty="0">
              <a:solidFill>
                <a:srgbClr val="130C77"/>
              </a:solidFill>
              <a:ea typeface="Adobe Gothic Std B" panose="020B0800000000000000" pitchFamily="34" charset="-128"/>
              <a:cs typeface="Adobe Hebrew" panose="02040503050201020203" pitchFamily="18" charset="-79"/>
            </a:endParaRPr>
          </a:p>
        </p:txBody>
      </p:sp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id="{0271BF47-15AF-3ECA-E4BC-D3A9E9FB561D}"/>
              </a:ext>
            </a:extLst>
          </p:cNvPr>
          <p:cNvCxnSpPr>
            <a:cxnSpLocks/>
          </p:cNvCxnSpPr>
          <p:nvPr/>
        </p:nvCxnSpPr>
        <p:spPr>
          <a:xfrm>
            <a:off x="-16312" y="832945"/>
            <a:ext cx="12208311" cy="0"/>
          </a:xfrm>
          <a:prstGeom prst="line">
            <a:avLst/>
          </a:prstGeom>
          <a:ln w="28575">
            <a:solidFill>
              <a:srgbClr val="EF4D0E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正方形/長方形 43">
            <a:extLst>
              <a:ext uri="{FF2B5EF4-FFF2-40B4-BE49-F238E27FC236}">
                <a16:creationId xmlns:a16="http://schemas.microsoft.com/office/drawing/2014/main" id="{EA14112C-BA09-BF19-06E4-7B7CE062DDE9}"/>
              </a:ext>
            </a:extLst>
          </p:cNvPr>
          <p:cNvSpPr/>
          <p:nvPr/>
        </p:nvSpPr>
        <p:spPr>
          <a:xfrm>
            <a:off x="-12000" y="6449818"/>
            <a:ext cx="12204000" cy="431329"/>
          </a:xfrm>
          <a:prstGeom prst="rect">
            <a:avLst/>
          </a:prstGeom>
          <a:solidFill>
            <a:srgbClr val="160D9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n w="0"/>
              <a:solidFill>
                <a:srgbClr val="A6FA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9" name="88ae095048.jpg" descr="88ae095048.jpg">
            <a:extLst>
              <a:ext uri="{FF2B5EF4-FFF2-40B4-BE49-F238E27FC236}">
                <a16:creationId xmlns:a16="http://schemas.microsoft.com/office/drawing/2014/main" id="{7FFC3971-91EB-A31D-AAB4-548736EE614B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1753384" y="6431239"/>
            <a:ext cx="438615" cy="449893"/>
          </a:xfrm>
          <a:prstGeom prst="rect">
            <a:avLst/>
          </a:prstGeom>
          <a:ln w="12700">
            <a:miter lim="400000"/>
          </a:ln>
        </p:spPr>
      </p:pic>
      <p:sp>
        <p:nvSpPr>
          <p:cNvPr id="20" name="スライド番号プレースホルダー 16">
            <a:extLst>
              <a:ext uri="{FF2B5EF4-FFF2-40B4-BE49-F238E27FC236}">
                <a16:creationId xmlns:a16="http://schemas.microsoft.com/office/drawing/2014/main" id="{6337B6F7-1C03-D758-6ED4-0891BFC1A6C5}"/>
              </a:ext>
            </a:extLst>
          </p:cNvPr>
          <p:cNvSpPr txBox="1">
            <a:spLocks/>
          </p:cNvSpPr>
          <p:nvPr/>
        </p:nvSpPr>
        <p:spPr>
          <a:xfrm>
            <a:off x="11498838" y="6510541"/>
            <a:ext cx="170878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rgbClr val="E5B542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9pPr>
          </a:lstStyle>
          <a:p>
            <a:fld id="{86CB4B4D-7CA3-9044-876B-883B54F8677D}" type="slidenum">
              <a:rPr lang="ru-RU" smtClean="0">
                <a:solidFill>
                  <a:srgbClr val="FFA100"/>
                </a:solidFill>
                <a:latin typeface="+mn-lt"/>
              </a:rPr>
              <a:pPr/>
              <a:t>31</a:t>
            </a:fld>
            <a:endParaRPr lang="ru-RU" dirty="0">
              <a:solidFill>
                <a:srgbClr val="FFA100"/>
              </a:solidFill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9AD6621-E411-A70C-44FE-55CE0BC3BC02}"/>
                  </a:ext>
                </a:extLst>
              </p:cNvPr>
              <p:cNvSpPr txBox="1"/>
              <p:nvPr/>
            </p:nvSpPr>
            <p:spPr>
              <a:xfrm>
                <a:off x="502920" y="3523645"/>
                <a:ext cx="192225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sup>
                      </m:sSup>
                      <m:r>
                        <a:rPr lang="ru-RU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оборотов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9AD6621-E411-A70C-44FE-55CE0BC3BC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3523645"/>
                <a:ext cx="1922257" cy="369332"/>
              </a:xfrm>
              <a:prstGeom prst="rect">
                <a:avLst/>
              </a:prstGeom>
              <a:blipFill>
                <a:blip r:embed="rId3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0E83D5-51AC-F56F-EAC4-7A045A9E98AB}"/>
              </a:ext>
            </a:extLst>
          </p:cNvPr>
          <p:cNvSpPr txBox="1"/>
          <p:nvPr/>
        </p:nvSpPr>
        <p:spPr>
          <a:xfrm>
            <a:off x="642424" y="1385673"/>
            <a:ext cx="102361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/>
              <a:t>5</a:t>
            </a:r>
            <a:r>
              <a:rPr lang="en-US" b="1" dirty="0"/>
              <a:t> QUAD</a:t>
            </a:r>
          </a:p>
          <a:p>
            <a:r>
              <a:rPr lang="en-US" b="1" dirty="0"/>
              <a:t>w WF</a:t>
            </a:r>
          </a:p>
          <a:p>
            <a:r>
              <a:rPr lang="en-US" b="1" dirty="0"/>
              <a:t>Wo SEXT</a:t>
            </a:r>
            <a:endParaRPr lang="ru-RU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18CA746-E655-BDA0-0CED-38D91C71F806}"/>
                  </a:ext>
                </a:extLst>
              </p:cNvPr>
              <p:cNvSpPr txBox="1"/>
              <p:nvPr/>
            </p:nvSpPr>
            <p:spPr>
              <a:xfrm>
                <a:off x="502920" y="4533573"/>
                <a:ext cx="149203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𝜈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=9×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−8</m:t>
                          </m:r>
                        </m:sup>
                      </m:sSup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18CA746-E655-BDA0-0CED-38D91C71F8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4533573"/>
                <a:ext cx="1492036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5A869FBA-54B3-4544-4E27-D16F33E660A1}"/>
              </a:ext>
            </a:extLst>
          </p:cNvPr>
          <p:cNvSpPr txBox="1"/>
          <p:nvPr/>
        </p:nvSpPr>
        <p:spPr>
          <a:xfrm>
            <a:off x="502920" y="4193557"/>
            <a:ext cx="1059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spin tune</a:t>
            </a:r>
            <a:endParaRPr lang="ru-RU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435AC16-9758-87B4-3411-63412658ECEF}"/>
              </a:ext>
            </a:extLst>
          </p:cNvPr>
          <p:cNvSpPr txBox="1"/>
          <p:nvPr/>
        </p:nvSpPr>
        <p:spPr>
          <a:xfrm>
            <a:off x="502920" y="2725680"/>
            <a:ext cx="1739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45 deg </a:t>
            </a:r>
            <a:r>
              <a:rPr lang="en-US" dirty="0"/>
              <a:t>injection </a:t>
            </a:r>
            <a:endParaRPr lang="ru-RU" dirty="0"/>
          </a:p>
        </p:txBody>
      </p:sp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636868ED-CAD5-0FC5-1415-3261E67CB8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5177" y="1242166"/>
            <a:ext cx="4951095" cy="2398488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733EEB15-6113-40CB-DA72-6F3D0B50B1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12117" y="3660303"/>
            <a:ext cx="5232923" cy="2395069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D588F4A8-A4EA-C5CD-6F6B-88CB8830477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40904" y="1242151"/>
            <a:ext cx="4951095" cy="2367057"/>
          </a:xfrm>
          <a:prstGeom prst="rect">
            <a:avLst/>
          </a:prstGeom>
        </p:spPr>
      </p:pic>
      <p:sp>
        <p:nvSpPr>
          <p:cNvPr id="2" name="日付プレースホルダー 14">
            <a:extLst>
              <a:ext uri="{FF2B5EF4-FFF2-40B4-BE49-F238E27FC236}">
                <a16:creationId xmlns:a16="http://schemas.microsoft.com/office/drawing/2014/main" id="{F7860431-A0DA-F512-BFA2-9995FB19AE77}"/>
              </a:ext>
            </a:extLst>
          </p:cNvPr>
          <p:cNvSpPr txBox="1"/>
          <p:nvPr/>
        </p:nvSpPr>
        <p:spPr>
          <a:xfrm>
            <a:off x="109291" y="6503891"/>
            <a:ext cx="860527" cy="2836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ctr">
            <a:spAutoFit/>
          </a:bodyPr>
          <a:lstStyle>
            <a:lvl1pPr>
              <a:defRPr sz="1200">
                <a:solidFill>
                  <a:srgbClr val="E5B4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rPr lang="en-US" dirty="0">
                <a:solidFill>
                  <a:srgbClr val="FFA100"/>
                </a:solidFill>
                <a:latin typeface="+mn-lt"/>
              </a:rPr>
              <a:t>16</a:t>
            </a:r>
            <a:r>
              <a:rPr dirty="0">
                <a:solidFill>
                  <a:srgbClr val="FFA100"/>
                </a:solidFill>
                <a:latin typeface="+mn-lt"/>
              </a:rPr>
              <a:t>/</a:t>
            </a:r>
            <a:r>
              <a:rPr lang="ru-RU" dirty="0">
                <a:solidFill>
                  <a:srgbClr val="FFA100"/>
                </a:solidFill>
                <a:latin typeface="+mn-lt"/>
              </a:rPr>
              <a:t>11</a:t>
            </a:r>
            <a:r>
              <a:rPr dirty="0">
                <a:solidFill>
                  <a:srgbClr val="FFA100"/>
                </a:solidFill>
                <a:latin typeface="+mn-lt"/>
              </a:rPr>
              <a:t>/</a:t>
            </a:r>
            <a:r>
              <a:rPr lang="ru-RU" dirty="0">
                <a:solidFill>
                  <a:srgbClr val="FFA100"/>
                </a:solidFill>
                <a:latin typeface="+mn-lt"/>
              </a:rPr>
              <a:t>2022</a:t>
            </a:r>
          </a:p>
        </p:txBody>
      </p:sp>
    </p:spTree>
    <p:extLst>
      <p:ext uri="{BB962C8B-B14F-4D97-AF65-F5344CB8AC3E}">
        <p14:creationId xmlns:p14="http://schemas.microsoft.com/office/powerpoint/2010/main" val="12605286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E94DA00A-79D8-6CE6-7CC0-4E8B1D479ED8}"/>
              </a:ext>
            </a:extLst>
          </p:cNvPr>
          <p:cNvSpPr/>
          <p:nvPr/>
        </p:nvSpPr>
        <p:spPr>
          <a:xfrm>
            <a:off x="-16312" y="150404"/>
            <a:ext cx="1220831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rgbClr val="130C77"/>
                </a:solidFill>
                <a:ea typeface="Adobe Gothic Std B" panose="020B0800000000000000" pitchFamily="34" charset="-128"/>
                <a:cs typeface="Adobe Hebrew" panose="02040503050201020203" pitchFamily="18" charset="-79"/>
              </a:rPr>
              <a:t>Spin Tracking w WF w SEXT 45 deg</a:t>
            </a:r>
            <a:endParaRPr lang="ru-RU" sz="3200" b="1" dirty="0">
              <a:solidFill>
                <a:srgbClr val="130C77"/>
              </a:solidFill>
              <a:ea typeface="Adobe Gothic Std B" panose="020B0800000000000000" pitchFamily="34" charset="-128"/>
              <a:cs typeface="Adobe Hebrew" panose="02040503050201020203" pitchFamily="18" charset="-79"/>
            </a:endParaRPr>
          </a:p>
        </p:txBody>
      </p:sp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id="{0271BF47-15AF-3ECA-E4BC-D3A9E9FB561D}"/>
              </a:ext>
            </a:extLst>
          </p:cNvPr>
          <p:cNvCxnSpPr>
            <a:cxnSpLocks/>
          </p:cNvCxnSpPr>
          <p:nvPr/>
        </p:nvCxnSpPr>
        <p:spPr>
          <a:xfrm>
            <a:off x="-16312" y="832945"/>
            <a:ext cx="12208311" cy="0"/>
          </a:xfrm>
          <a:prstGeom prst="line">
            <a:avLst/>
          </a:prstGeom>
          <a:ln w="28575">
            <a:solidFill>
              <a:srgbClr val="EF4D0E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正方形/長方形 43">
            <a:extLst>
              <a:ext uri="{FF2B5EF4-FFF2-40B4-BE49-F238E27FC236}">
                <a16:creationId xmlns:a16="http://schemas.microsoft.com/office/drawing/2014/main" id="{EA14112C-BA09-BF19-06E4-7B7CE062DDE9}"/>
              </a:ext>
            </a:extLst>
          </p:cNvPr>
          <p:cNvSpPr/>
          <p:nvPr/>
        </p:nvSpPr>
        <p:spPr>
          <a:xfrm>
            <a:off x="-12000" y="6449818"/>
            <a:ext cx="12204000" cy="431329"/>
          </a:xfrm>
          <a:prstGeom prst="rect">
            <a:avLst/>
          </a:prstGeom>
          <a:solidFill>
            <a:srgbClr val="160D9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n w="0"/>
              <a:solidFill>
                <a:srgbClr val="A6FA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9" name="88ae095048.jpg" descr="88ae095048.jpg">
            <a:extLst>
              <a:ext uri="{FF2B5EF4-FFF2-40B4-BE49-F238E27FC236}">
                <a16:creationId xmlns:a16="http://schemas.microsoft.com/office/drawing/2014/main" id="{7FFC3971-91EB-A31D-AAB4-548736EE614B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1753384" y="6431239"/>
            <a:ext cx="438615" cy="449893"/>
          </a:xfrm>
          <a:prstGeom prst="rect">
            <a:avLst/>
          </a:prstGeom>
          <a:ln w="12700">
            <a:miter lim="400000"/>
          </a:ln>
        </p:spPr>
      </p:pic>
      <p:sp>
        <p:nvSpPr>
          <p:cNvPr id="20" name="スライド番号プレースホルダー 16">
            <a:extLst>
              <a:ext uri="{FF2B5EF4-FFF2-40B4-BE49-F238E27FC236}">
                <a16:creationId xmlns:a16="http://schemas.microsoft.com/office/drawing/2014/main" id="{6337B6F7-1C03-D758-6ED4-0891BFC1A6C5}"/>
              </a:ext>
            </a:extLst>
          </p:cNvPr>
          <p:cNvSpPr txBox="1">
            <a:spLocks/>
          </p:cNvSpPr>
          <p:nvPr/>
        </p:nvSpPr>
        <p:spPr>
          <a:xfrm>
            <a:off x="11498838" y="6510541"/>
            <a:ext cx="170878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rgbClr val="E5B542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9pPr>
          </a:lstStyle>
          <a:p>
            <a:fld id="{86CB4B4D-7CA3-9044-876B-883B54F8677D}" type="slidenum">
              <a:rPr lang="ru-RU" smtClean="0">
                <a:solidFill>
                  <a:srgbClr val="FFA100"/>
                </a:solidFill>
                <a:latin typeface="+mn-lt"/>
              </a:rPr>
              <a:pPr/>
              <a:t>32</a:t>
            </a:fld>
            <a:endParaRPr lang="ru-RU" dirty="0">
              <a:solidFill>
                <a:srgbClr val="FFA100"/>
              </a:solidFill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9AD6621-E411-A70C-44FE-55CE0BC3BC02}"/>
                  </a:ext>
                </a:extLst>
              </p:cNvPr>
              <p:cNvSpPr txBox="1"/>
              <p:nvPr/>
            </p:nvSpPr>
            <p:spPr>
              <a:xfrm>
                <a:off x="-16312" y="3092316"/>
                <a:ext cx="192225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sup>
                      </m:sSup>
                      <m:r>
                        <a:rPr lang="ru-RU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оборотов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9AD6621-E411-A70C-44FE-55CE0BC3BC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6312" y="3092316"/>
                <a:ext cx="1922257" cy="369332"/>
              </a:xfrm>
              <a:prstGeom prst="rect">
                <a:avLst/>
              </a:prstGeom>
              <a:blipFill>
                <a:blip r:embed="rId3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0E83D5-51AC-F56F-EAC4-7A045A9E98AB}"/>
              </a:ext>
            </a:extLst>
          </p:cNvPr>
          <p:cNvSpPr txBox="1"/>
          <p:nvPr/>
        </p:nvSpPr>
        <p:spPr>
          <a:xfrm>
            <a:off x="123192" y="954344"/>
            <a:ext cx="94307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/>
              <a:t>5</a:t>
            </a:r>
            <a:r>
              <a:rPr lang="en-US" b="1" dirty="0"/>
              <a:t> QUAD</a:t>
            </a:r>
          </a:p>
          <a:p>
            <a:r>
              <a:rPr lang="en-US" b="1" dirty="0"/>
              <a:t>w WF</a:t>
            </a:r>
          </a:p>
          <a:p>
            <a:r>
              <a:rPr lang="en-US" b="1" u="sng" dirty="0"/>
              <a:t>W SEXT</a:t>
            </a:r>
            <a:endParaRPr lang="ru-RU" b="1" u="sn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18CA746-E655-BDA0-0CED-38D91C71F806}"/>
                  </a:ext>
                </a:extLst>
              </p:cNvPr>
              <p:cNvSpPr txBox="1"/>
              <p:nvPr/>
            </p:nvSpPr>
            <p:spPr>
              <a:xfrm>
                <a:off x="-16312" y="4102244"/>
                <a:ext cx="149203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𝜈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=9×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−8</m:t>
                          </m:r>
                        </m:sup>
                      </m:sSup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18CA746-E655-BDA0-0CED-38D91C71F8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6312" y="4102244"/>
                <a:ext cx="1492036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5A869FBA-54B3-4544-4E27-D16F33E660A1}"/>
              </a:ext>
            </a:extLst>
          </p:cNvPr>
          <p:cNvSpPr txBox="1"/>
          <p:nvPr/>
        </p:nvSpPr>
        <p:spPr>
          <a:xfrm>
            <a:off x="-16312" y="3762228"/>
            <a:ext cx="1059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spin tune</a:t>
            </a:r>
            <a:endParaRPr lang="ru-RU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435AC16-9758-87B4-3411-63412658ECEF}"/>
              </a:ext>
            </a:extLst>
          </p:cNvPr>
          <p:cNvSpPr txBox="1"/>
          <p:nvPr/>
        </p:nvSpPr>
        <p:spPr>
          <a:xfrm>
            <a:off x="-16312" y="2294351"/>
            <a:ext cx="1739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45 deg </a:t>
            </a:r>
            <a:r>
              <a:rPr lang="en-US" dirty="0"/>
              <a:t>injection </a:t>
            </a:r>
            <a:endParaRPr lang="ru-RU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6F086B0B-553B-7D22-C0DD-29C939015A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7394" y="1879500"/>
            <a:ext cx="4989750" cy="4478228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C76EFD3-CF64-6655-9319-1C1AA0E207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04466" y="1852589"/>
            <a:ext cx="5264342" cy="451087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ED3C912-F956-219D-1D0B-D7C1C4D0A304}"/>
              </a:ext>
            </a:extLst>
          </p:cNvPr>
          <p:cNvSpPr txBox="1"/>
          <p:nvPr/>
        </p:nvSpPr>
        <p:spPr>
          <a:xfrm>
            <a:off x="7612380" y="1119906"/>
            <a:ext cx="42438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u="sng" dirty="0"/>
              <a:t>Размывание с счёт частиц с ненулевой энергетической компонентой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0EEC711-E88C-D0FA-D5C6-8ECA8F726662}"/>
              </a:ext>
            </a:extLst>
          </p:cNvPr>
          <p:cNvSpPr txBox="1"/>
          <p:nvPr/>
        </p:nvSpPr>
        <p:spPr>
          <a:xfrm>
            <a:off x="2327708" y="1125544"/>
            <a:ext cx="47781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Подавление квадратичных членов за счёт 2-х семейств секступолей на прямом участке</a:t>
            </a:r>
          </a:p>
        </p:txBody>
      </p:sp>
      <p:sp>
        <p:nvSpPr>
          <p:cNvPr id="3" name="日付プレースホルダー 14">
            <a:extLst>
              <a:ext uri="{FF2B5EF4-FFF2-40B4-BE49-F238E27FC236}">
                <a16:creationId xmlns:a16="http://schemas.microsoft.com/office/drawing/2014/main" id="{4FC2B707-0542-D818-D5A4-7512BE63C0F6}"/>
              </a:ext>
            </a:extLst>
          </p:cNvPr>
          <p:cNvSpPr txBox="1"/>
          <p:nvPr/>
        </p:nvSpPr>
        <p:spPr>
          <a:xfrm>
            <a:off x="109291" y="6503891"/>
            <a:ext cx="860527" cy="2836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ctr">
            <a:spAutoFit/>
          </a:bodyPr>
          <a:lstStyle>
            <a:lvl1pPr>
              <a:defRPr sz="1200">
                <a:solidFill>
                  <a:srgbClr val="E5B4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rPr lang="en-US" dirty="0">
                <a:solidFill>
                  <a:srgbClr val="FFA100"/>
                </a:solidFill>
                <a:latin typeface="+mn-lt"/>
              </a:rPr>
              <a:t>16</a:t>
            </a:r>
            <a:r>
              <a:rPr dirty="0">
                <a:solidFill>
                  <a:srgbClr val="FFA100"/>
                </a:solidFill>
                <a:latin typeface="+mn-lt"/>
              </a:rPr>
              <a:t>/</a:t>
            </a:r>
            <a:r>
              <a:rPr lang="ru-RU" dirty="0">
                <a:solidFill>
                  <a:srgbClr val="FFA100"/>
                </a:solidFill>
                <a:latin typeface="+mn-lt"/>
              </a:rPr>
              <a:t>11</a:t>
            </a:r>
            <a:r>
              <a:rPr dirty="0">
                <a:solidFill>
                  <a:srgbClr val="FFA100"/>
                </a:solidFill>
                <a:latin typeface="+mn-lt"/>
              </a:rPr>
              <a:t>/</a:t>
            </a:r>
            <a:r>
              <a:rPr lang="ru-RU" dirty="0">
                <a:solidFill>
                  <a:srgbClr val="FFA100"/>
                </a:solidFill>
                <a:latin typeface="+mn-lt"/>
              </a:rPr>
              <a:t>2022</a:t>
            </a:r>
          </a:p>
        </p:txBody>
      </p:sp>
    </p:spTree>
    <p:extLst>
      <p:ext uri="{BB962C8B-B14F-4D97-AF65-F5344CB8AC3E}">
        <p14:creationId xmlns:p14="http://schemas.microsoft.com/office/powerpoint/2010/main" val="22259207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E94DA00A-79D8-6CE6-7CC0-4E8B1D479ED8}"/>
              </a:ext>
            </a:extLst>
          </p:cNvPr>
          <p:cNvSpPr/>
          <p:nvPr/>
        </p:nvSpPr>
        <p:spPr>
          <a:xfrm>
            <a:off x="-16312" y="150404"/>
            <a:ext cx="1220831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rgbClr val="130C77"/>
                </a:solidFill>
                <a:ea typeface="Adobe Gothic Std B" panose="020B0800000000000000" pitchFamily="34" charset="-128"/>
                <a:cs typeface="Adobe Hebrew" panose="02040503050201020203" pitchFamily="18" charset="-79"/>
              </a:rPr>
              <a:t>Spin Tracking w WF w SEXT 45 deg</a:t>
            </a:r>
            <a:endParaRPr lang="ru-RU" sz="3200" b="1" dirty="0">
              <a:solidFill>
                <a:srgbClr val="130C77"/>
              </a:solidFill>
              <a:ea typeface="Adobe Gothic Std B" panose="020B0800000000000000" pitchFamily="34" charset="-128"/>
              <a:cs typeface="Adobe Hebrew" panose="02040503050201020203" pitchFamily="18" charset="-79"/>
            </a:endParaRPr>
          </a:p>
        </p:txBody>
      </p:sp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id="{0271BF47-15AF-3ECA-E4BC-D3A9E9FB561D}"/>
              </a:ext>
            </a:extLst>
          </p:cNvPr>
          <p:cNvCxnSpPr>
            <a:cxnSpLocks/>
          </p:cNvCxnSpPr>
          <p:nvPr/>
        </p:nvCxnSpPr>
        <p:spPr>
          <a:xfrm>
            <a:off x="-16312" y="832945"/>
            <a:ext cx="12208311" cy="0"/>
          </a:xfrm>
          <a:prstGeom prst="line">
            <a:avLst/>
          </a:prstGeom>
          <a:ln w="28575">
            <a:solidFill>
              <a:srgbClr val="EF4D0E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正方形/長方形 43">
            <a:extLst>
              <a:ext uri="{FF2B5EF4-FFF2-40B4-BE49-F238E27FC236}">
                <a16:creationId xmlns:a16="http://schemas.microsoft.com/office/drawing/2014/main" id="{EA14112C-BA09-BF19-06E4-7B7CE062DDE9}"/>
              </a:ext>
            </a:extLst>
          </p:cNvPr>
          <p:cNvSpPr/>
          <p:nvPr/>
        </p:nvSpPr>
        <p:spPr>
          <a:xfrm>
            <a:off x="-12000" y="6449818"/>
            <a:ext cx="12204000" cy="431329"/>
          </a:xfrm>
          <a:prstGeom prst="rect">
            <a:avLst/>
          </a:prstGeom>
          <a:solidFill>
            <a:srgbClr val="160D9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n w="0"/>
              <a:solidFill>
                <a:srgbClr val="A6FA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9" name="88ae095048.jpg" descr="88ae095048.jpg">
            <a:extLst>
              <a:ext uri="{FF2B5EF4-FFF2-40B4-BE49-F238E27FC236}">
                <a16:creationId xmlns:a16="http://schemas.microsoft.com/office/drawing/2014/main" id="{7FFC3971-91EB-A31D-AAB4-548736EE614B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1753384" y="6431239"/>
            <a:ext cx="438615" cy="449893"/>
          </a:xfrm>
          <a:prstGeom prst="rect">
            <a:avLst/>
          </a:prstGeom>
          <a:ln w="12700">
            <a:miter lim="400000"/>
          </a:ln>
        </p:spPr>
      </p:pic>
      <p:sp>
        <p:nvSpPr>
          <p:cNvPr id="20" name="スライド番号プレースホルダー 16">
            <a:extLst>
              <a:ext uri="{FF2B5EF4-FFF2-40B4-BE49-F238E27FC236}">
                <a16:creationId xmlns:a16="http://schemas.microsoft.com/office/drawing/2014/main" id="{6337B6F7-1C03-D758-6ED4-0891BFC1A6C5}"/>
              </a:ext>
            </a:extLst>
          </p:cNvPr>
          <p:cNvSpPr txBox="1">
            <a:spLocks/>
          </p:cNvSpPr>
          <p:nvPr/>
        </p:nvSpPr>
        <p:spPr>
          <a:xfrm>
            <a:off x="11498838" y="6510541"/>
            <a:ext cx="170878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rgbClr val="E5B542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9pPr>
          </a:lstStyle>
          <a:p>
            <a:fld id="{86CB4B4D-7CA3-9044-876B-883B54F8677D}" type="slidenum">
              <a:rPr lang="ru-RU" smtClean="0">
                <a:solidFill>
                  <a:srgbClr val="FFA100"/>
                </a:solidFill>
                <a:latin typeface="+mn-lt"/>
              </a:rPr>
              <a:pPr/>
              <a:t>33</a:t>
            </a:fld>
            <a:endParaRPr lang="ru-RU" dirty="0">
              <a:solidFill>
                <a:srgbClr val="FFA100"/>
              </a:solidFill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9AD6621-E411-A70C-44FE-55CE0BC3BC02}"/>
                  </a:ext>
                </a:extLst>
              </p:cNvPr>
              <p:cNvSpPr txBox="1"/>
              <p:nvPr/>
            </p:nvSpPr>
            <p:spPr>
              <a:xfrm>
                <a:off x="-16312" y="3092316"/>
                <a:ext cx="192225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sup>
                      </m:sSup>
                      <m:r>
                        <a:rPr lang="ru-RU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оборотов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9AD6621-E411-A70C-44FE-55CE0BC3BC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6312" y="3092316"/>
                <a:ext cx="1922257" cy="369332"/>
              </a:xfrm>
              <a:prstGeom prst="rect">
                <a:avLst/>
              </a:prstGeom>
              <a:blipFill>
                <a:blip r:embed="rId3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0E83D5-51AC-F56F-EAC4-7A045A9E98AB}"/>
              </a:ext>
            </a:extLst>
          </p:cNvPr>
          <p:cNvSpPr txBox="1"/>
          <p:nvPr/>
        </p:nvSpPr>
        <p:spPr>
          <a:xfrm>
            <a:off x="123192" y="954344"/>
            <a:ext cx="94307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/>
              <a:t>5</a:t>
            </a:r>
            <a:r>
              <a:rPr lang="en-US" b="1" dirty="0"/>
              <a:t> QUAD</a:t>
            </a:r>
          </a:p>
          <a:p>
            <a:r>
              <a:rPr lang="en-US" b="1" dirty="0"/>
              <a:t>w WF</a:t>
            </a:r>
          </a:p>
          <a:p>
            <a:r>
              <a:rPr lang="en-US" b="1" u="sng" dirty="0"/>
              <a:t>W SEXT</a:t>
            </a:r>
            <a:endParaRPr lang="ru-RU" b="1" u="sn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18CA746-E655-BDA0-0CED-38D91C71F806}"/>
                  </a:ext>
                </a:extLst>
              </p:cNvPr>
              <p:cNvSpPr txBox="1"/>
              <p:nvPr/>
            </p:nvSpPr>
            <p:spPr>
              <a:xfrm>
                <a:off x="-16312" y="4102244"/>
                <a:ext cx="149203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𝜈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=9×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−8</m:t>
                          </m:r>
                        </m:sup>
                      </m:sSup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18CA746-E655-BDA0-0CED-38D91C71F8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6312" y="4102244"/>
                <a:ext cx="1492036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5A869FBA-54B3-4544-4E27-D16F33E660A1}"/>
              </a:ext>
            </a:extLst>
          </p:cNvPr>
          <p:cNvSpPr txBox="1"/>
          <p:nvPr/>
        </p:nvSpPr>
        <p:spPr>
          <a:xfrm>
            <a:off x="-16312" y="3762228"/>
            <a:ext cx="1059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spin tune</a:t>
            </a:r>
            <a:endParaRPr lang="ru-RU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435AC16-9758-87B4-3411-63412658ECEF}"/>
              </a:ext>
            </a:extLst>
          </p:cNvPr>
          <p:cNvSpPr txBox="1"/>
          <p:nvPr/>
        </p:nvSpPr>
        <p:spPr>
          <a:xfrm>
            <a:off x="-16312" y="2294351"/>
            <a:ext cx="1739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45 deg </a:t>
            </a:r>
            <a:r>
              <a:rPr lang="en-US" dirty="0"/>
              <a:t>injection </a:t>
            </a:r>
            <a:endParaRPr lang="ru-RU" dirty="0"/>
          </a:p>
        </p:txBody>
      </p:sp>
      <p:sp>
        <p:nvSpPr>
          <p:cNvPr id="3" name="日付プレースホルダー 14">
            <a:extLst>
              <a:ext uri="{FF2B5EF4-FFF2-40B4-BE49-F238E27FC236}">
                <a16:creationId xmlns:a16="http://schemas.microsoft.com/office/drawing/2014/main" id="{4FC2B707-0542-D818-D5A4-7512BE63C0F6}"/>
              </a:ext>
            </a:extLst>
          </p:cNvPr>
          <p:cNvSpPr txBox="1"/>
          <p:nvPr/>
        </p:nvSpPr>
        <p:spPr>
          <a:xfrm>
            <a:off x="109291" y="6503891"/>
            <a:ext cx="860527" cy="2836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ctr">
            <a:spAutoFit/>
          </a:bodyPr>
          <a:lstStyle>
            <a:lvl1pPr>
              <a:defRPr sz="1200">
                <a:solidFill>
                  <a:srgbClr val="E5B4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rPr lang="en-US" dirty="0">
                <a:solidFill>
                  <a:srgbClr val="FFA100"/>
                </a:solidFill>
                <a:latin typeface="+mn-lt"/>
              </a:rPr>
              <a:t>16</a:t>
            </a:r>
            <a:r>
              <a:rPr dirty="0">
                <a:solidFill>
                  <a:srgbClr val="FFA100"/>
                </a:solidFill>
                <a:latin typeface="+mn-lt"/>
              </a:rPr>
              <a:t>/</a:t>
            </a:r>
            <a:r>
              <a:rPr lang="ru-RU" dirty="0">
                <a:solidFill>
                  <a:srgbClr val="FFA100"/>
                </a:solidFill>
                <a:latin typeface="+mn-lt"/>
              </a:rPr>
              <a:t>11</a:t>
            </a:r>
            <a:r>
              <a:rPr dirty="0">
                <a:solidFill>
                  <a:srgbClr val="FFA100"/>
                </a:solidFill>
                <a:latin typeface="+mn-lt"/>
              </a:rPr>
              <a:t>/</a:t>
            </a:r>
            <a:r>
              <a:rPr lang="ru-RU" dirty="0">
                <a:solidFill>
                  <a:srgbClr val="FFA100"/>
                </a:solidFill>
                <a:latin typeface="+mn-lt"/>
              </a:rPr>
              <a:t>2022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179E7B6-D38A-F286-DE35-B73234AD42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26933" y="1183878"/>
            <a:ext cx="4979468" cy="2360268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215CFBA3-275B-D642-A4BC-9674E8140E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63902" y="3640851"/>
            <a:ext cx="5305530" cy="2360255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D628FD94-872C-6615-EA0B-8EE5B158D8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06401" y="1120796"/>
            <a:ext cx="5031863" cy="2360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1158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E94DA00A-79D8-6CE6-7CC0-4E8B1D479ED8}"/>
              </a:ext>
            </a:extLst>
          </p:cNvPr>
          <p:cNvSpPr/>
          <p:nvPr/>
        </p:nvSpPr>
        <p:spPr>
          <a:xfrm>
            <a:off x="-16312" y="150404"/>
            <a:ext cx="1220831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rgbClr val="130C77"/>
                </a:solidFill>
                <a:ea typeface="Adobe Gothic Std B" panose="020B0800000000000000" pitchFamily="34" charset="-128"/>
                <a:cs typeface="Adobe Hebrew" panose="02040503050201020203" pitchFamily="18" charset="-79"/>
              </a:rPr>
              <a:t>Spin Tracking w WF wo SEXT 0 deg (1-turn Matrix)</a:t>
            </a:r>
            <a:endParaRPr lang="ru-RU" sz="3200" b="1" dirty="0">
              <a:solidFill>
                <a:srgbClr val="130C77"/>
              </a:solidFill>
              <a:ea typeface="Adobe Gothic Std B" panose="020B0800000000000000" pitchFamily="34" charset="-128"/>
              <a:cs typeface="Adobe Hebrew" panose="02040503050201020203" pitchFamily="18" charset="-79"/>
            </a:endParaRPr>
          </a:p>
        </p:txBody>
      </p:sp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id="{0271BF47-15AF-3ECA-E4BC-D3A9E9FB561D}"/>
              </a:ext>
            </a:extLst>
          </p:cNvPr>
          <p:cNvCxnSpPr>
            <a:cxnSpLocks/>
          </p:cNvCxnSpPr>
          <p:nvPr/>
        </p:nvCxnSpPr>
        <p:spPr>
          <a:xfrm>
            <a:off x="-16312" y="832945"/>
            <a:ext cx="12208311" cy="0"/>
          </a:xfrm>
          <a:prstGeom prst="line">
            <a:avLst/>
          </a:prstGeom>
          <a:ln w="28575">
            <a:solidFill>
              <a:srgbClr val="EF4D0E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正方形/長方形 43">
            <a:extLst>
              <a:ext uri="{FF2B5EF4-FFF2-40B4-BE49-F238E27FC236}">
                <a16:creationId xmlns:a16="http://schemas.microsoft.com/office/drawing/2014/main" id="{EA14112C-BA09-BF19-06E4-7B7CE062DDE9}"/>
              </a:ext>
            </a:extLst>
          </p:cNvPr>
          <p:cNvSpPr/>
          <p:nvPr/>
        </p:nvSpPr>
        <p:spPr>
          <a:xfrm>
            <a:off x="-12000" y="6449818"/>
            <a:ext cx="12204000" cy="431329"/>
          </a:xfrm>
          <a:prstGeom prst="rect">
            <a:avLst/>
          </a:prstGeom>
          <a:solidFill>
            <a:srgbClr val="160D9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n w="0"/>
              <a:solidFill>
                <a:srgbClr val="A6FA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9" name="88ae095048.jpg" descr="88ae095048.jpg">
            <a:extLst>
              <a:ext uri="{FF2B5EF4-FFF2-40B4-BE49-F238E27FC236}">
                <a16:creationId xmlns:a16="http://schemas.microsoft.com/office/drawing/2014/main" id="{7FFC3971-91EB-A31D-AAB4-548736EE614B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1753384" y="6431239"/>
            <a:ext cx="438615" cy="449893"/>
          </a:xfrm>
          <a:prstGeom prst="rect">
            <a:avLst/>
          </a:prstGeom>
          <a:ln w="12700">
            <a:miter lim="400000"/>
          </a:ln>
        </p:spPr>
      </p:pic>
      <p:sp>
        <p:nvSpPr>
          <p:cNvPr id="20" name="スライド番号プレースホルダー 16">
            <a:extLst>
              <a:ext uri="{FF2B5EF4-FFF2-40B4-BE49-F238E27FC236}">
                <a16:creationId xmlns:a16="http://schemas.microsoft.com/office/drawing/2014/main" id="{6337B6F7-1C03-D758-6ED4-0891BFC1A6C5}"/>
              </a:ext>
            </a:extLst>
          </p:cNvPr>
          <p:cNvSpPr txBox="1">
            <a:spLocks/>
          </p:cNvSpPr>
          <p:nvPr/>
        </p:nvSpPr>
        <p:spPr>
          <a:xfrm>
            <a:off x="11498838" y="6510541"/>
            <a:ext cx="170878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rgbClr val="E5B542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9pPr>
          </a:lstStyle>
          <a:p>
            <a:fld id="{86CB4B4D-7CA3-9044-876B-883B54F8677D}" type="slidenum">
              <a:rPr lang="ru-RU" smtClean="0">
                <a:solidFill>
                  <a:srgbClr val="FFA100"/>
                </a:solidFill>
                <a:latin typeface="+mn-lt"/>
              </a:rPr>
              <a:pPr/>
              <a:t>34</a:t>
            </a:fld>
            <a:endParaRPr lang="ru-RU" dirty="0">
              <a:solidFill>
                <a:srgbClr val="FFA100"/>
              </a:solidFill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9AD6621-E411-A70C-44FE-55CE0BC3BC02}"/>
                  </a:ext>
                </a:extLst>
              </p:cNvPr>
              <p:cNvSpPr txBox="1"/>
              <p:nvPr/>
            </p:nvSpPr>
            <p:spPr>
              <a:xfrm>
                <a:off x="502920" y="3523645"/>
                <a:ext cx="115127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ru-RU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оборот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9AD6621-E411-A70C-44FE-55CE0BC3BC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3523645"/>
                <a:ext cx="1151277" cy="369332"/>
              </a:xfrm>
              <a:prstGeom prst="rect">
                <a:avLst/>
              </a:prstGeom>
              <a:blipFill>
                <a:blip r:embed="rId3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0E83D5-51AC-F56F-EAC4-7A045A9E98AB}"/>
              </a:ext>
            </a:extLst>
          </p:cNvPr>
          <p:cNvSpPr txBox="1"/>
          <p:nvPr/>
        </p:nvSpPr>
        <p:spPr>
          <a:xfrm>
            <a:off x="642424" y="1385673"/>
            <a:ext cx="102361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/>
              <a:t>5</a:t>
            </a:r>
            <a:r>
              <a:rPr lang="en-US" b="1" dirty="0"/>
              <a:t> QUAD</a:t>
            </a:r>
          </a:p>
          <a:p>
            <a:r>
              <a:rPr lang="en-US" b="1" dirty="0"/>
              <a:t>w WF</a:t>
            </a:r>
          </a:p>
          <a:p>
            <a:r>
              <a:rPr lang="en-US" b="1" dirty="0"/>
              <a:t>Wo SEXT</a:t>
            </a:r>
            <a:endParaRPr lang="ru-RU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18CA746-E655-BDA0-0CED-38D91C71F806}"/>
                  </a:ext>
                </a:extLst>
              </p:cNvPr>
              <p:cNvSpPr txBox="1"/>
              <p:nvPr/>
            </p:nvSpPr>
            <p:spPr>
              <a:xfrm>
                <a:off x="502920" y="4533573"/>
                <a:ext cx="149203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𝜈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=9×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−8</m:t>
                          </m:r>
                        </m:sup>
                      </m:sSup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18CA746-E655-BDA0-0CED-38D91C71F8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4533573"/>
                <a:ext cx="1492036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5A869FBA-54B3-4544-4E27-D16F33E660A1}"/>
              </a:ext>
            </a:extLst>
          </p:cNvPr>
          <p:cNvSpPr txBox="1"/>
          <p:nvPr/>
        </p:nvSpPr>
        <p:spPr>
          <a:xfrm>
            <a:off x="502920" y="4193557"/>
            <a:ext cx="1059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spin tune</a:t>
            </a:r>
            <a:endParaRPr lang="ru-RU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435AC16-9758-87B4-3411-63412658ECEF}"/>
              </a:ext>
            </a:extLst>
          </p:cNvPr>
          <p:cNvSpPr txBox="1"/>
          <p:nvPr/>
        </p:nvSpPr>
        <p:spPr>
          <a:xfrm>
            <a:off x="502920" y="2725680"/>
            <a:ext cx="23214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Longitudinal </a:t>
            </a:r>
            <a:r>
              <a:rPr lang="en-US" dirty="0"/>
              <a:t>injection </a:t>
            </a:r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7DC7BE9-F88D-AB27-80FF-538A046961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93390" y="1040899"/>
            <a:ext cx="6017185" cy="5334824"/>
          </a:xfrm>
          <a:prstGeom prst="rect">
            <a:avLst/>
          </a:prstGeom>
        </p:spPr>
      </p:pic>
      <p:cxnSp>
        <p:nvCxnSpPr>
          <p:cNvPr id="16" name="Прямая со стрелкой 15">
            <a:extLst>
              <a:ext uri="{FF2B5EF4-FFF2-40B4-BE49-F238E27FC236}">
                <a16:creationId xmlns:a16="http://schemas.microsoft.com/office/drawing/2014/main" id="{110D62BA-8236-23E3-943B-53B166B08EF2}"/>
              </a:ext>
            </a:extLst>
          </p:cNvPr>
          <p:cNvCxnSpPr>
            <a:cxnSpLocks/>
          </p:cNvCxnSpPr>
          <p:nvPr/>
        </p:nvCxnSpPr>
        <p:spPr>
          <a:xfrm flipH="1" flipV="1">
            <a:off x="10116430" y="2197309"/>
            <a:ext cx="3128149" cy="98046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 стрелкой 21">
            <a:extLst>
              <a:ext uri="{FF2B5EF4-FFF2-40B4-BE49-F238E27FC236}">
                <a16:creationId xmlns:a16="http://schemas.microsoft.com/office/drawing/2014/main" id="{C2D6F981-EC64-D186-E401-D57CE9BB73EA}"/>
              </a:ext>
            </a:extLst>
          </p:cNvPr>
          <p:cNvCxnSpPr>
            <a:cxnSpLocks/>
          </p:cNvCxnSpPr>
          <p:nvPr/>
        </p:nvCxnSpPr>
        <p:spPr>
          <a:xfrm flipH="1">
            <a:off x="10806040" y="2193028"/>
            <a:ext cx="3025140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3C7FE46D-E0E7-3D63-B78D-8BB724755241}"/>
              </a:ext>
            </a:extLst>
          </p:cNvPr>
          <p:cNvSpPr txBox="1"/>
          <p:nvPr/>
        </p:nvSpPr>
        <p:spPr>
          <a:xfrm>
            <a:off x="10236954" y="2124337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Начало </a:t>
            </a:r>
            <a:r>
              <a:rPr lang="en-US" dirty="0"/>
              <a:t>WF</a:t>
            </a:r>
            <a:endParaRPr lang="ru-RU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80BCA2B-1D39-4EE3-6499-F0D45FDA6C9C}"/>
              </a:ext>
            </a:extLst>
          </p:cNvPr>
          <p:cNvSpPr txBox="1"/>
          <p:nvPr/>
        </p:nvSpPr>
        <p:spPr>
          <a:xfrm>
            <a:off x="10212941" y="2922688"/>
            <a:ext cx="1309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Конец арки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70A58A0-5731-BF6E-D835-6A2036561BCF}"/>
              </a:ext>
            </a:extLst>
          </p:cNvPr>
          <p:cNvSpPr txBox="1"/>
          <p:nvPr/>
        </p:nvSpPr>
        <p:spPr>
          <a:xfrm>
            <a:off x="9587224" y="1052349"/>
            <a:ext cx="1958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u="sng" dirty="0"/>
              <a:t>Half of accelerator</a:t>
            </a:r>
            <a:endParaRPr lang="ru-RU" b="1" i="1" u="sng" dirty="0"/>
          </a:p>
        </p:txBody>
      </p:sp>
      <p:sp>
        <p:nvSpPr>
          <p:cNvPr id="2" name="日付プレースホルダー 14">
            <a:extLst>
              <a:ext uri="{FF2B5EF4-FFF2-40B4-BE49-F238E27FC236}">
                <a16:creationId xmlns:a16="http://schemas.microsoft.com/office/drawing/2014/main" id="{6736FCF3-FA73-481B-1577-B8491AB3850B}"/>
              </a:ext>
            </a:extLst>
          </p:cNvPr>
          <p:cNvSpPr txBox="1"/>
          <p:nvPr/>
        </p:nvSpPr>
        <p:spPr>
          <a:xfrm>
            <a:off x="109291" y="6503891"/>
            <a:ext cx="860527" cy="2836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ctr">
            <a:spAutoFit/>
          </a:bodyPr>
          <a:lstStyle>
            <a:lvl1pPr>
              <a:defRPr sz="1200">
                <a:solidFill>
                  <a:srgbClr val="E5B4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rPr lang="en-US" dirty="0">
                <a:solidFill>
                  <a:srgbClr val="FFA100"/>
                </a:solidFill>
                <a:latin typeface="+mn-lt"/>
              </a:rPr>
              <a:t>16</a:t>
            </a:r>
            <a:r>
              <a:rPr dirty="0">
                <a:solidFill>
                  <a:srgbClr val="FFA100"/>
                </a:solidFill>
                <a:latin typeface="+mn-lt"/>
              </a:rPr>
              <a:t>/</a:t>
            </a:r>
            <a:r>
              <a:rPr lang="ru-RU" dirty="0">
                <a:solidFill>
                  <a:srgbClr val="FFA100"/>
                </a:solidFill>
                <a:latin typeface="+mn-lt"/>
              </a:rPr>
              <a:t>11</a:t>
            </a:r>
            <a:r>
              <a:rPr dirty="0">
                <a:solidFill>
                  <a:srgbClr val="FFA100"/>
                </a:solidFill>
                <a:latin typeface="+mn-lt"/>
              </a:rPr>
              <a:t>/</a:t>
            </a:r>
            <a:r>
              <a:rPr lang="ru-RU" dirty="0">
                <a:solidFill>
                  <a:srgbClr val="FFA100"/>
                </a:solidFill>
                <a:latin typeface="+mn-lt"/>
              </a:rPr>
              <a:t>2022</a:t>
            </a:r>
          </a:p>
        </p:txBody>
      </p:sp>
    </p:spTree>
    <p:extLst>
      <p:ext uri="{BB962C8B-B14F-4D97-AF65-F5344CB8AC3E}">
        <p14:creationId xmlns:p14="http://schemas.microsoft.com/office/powerpoint/2010/main" val="8828053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E94DA00A-79D8-6CE6-7CC0-4E8B1D479ED8}"/>
              </a:ext>
            </a:extLst>
          </p:cNvPr>
          <p:cNvSpPr/>
          <p:nvPr/>
        </p:nvSpPr>
        <p:spPr>
          <a:xfrm>
            <a:off x="-16312" y="150404"/>
            <a:ext cx="1220831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b="1" dirty="0">
                <a:solidFill>
                  <a:srgbClr val="130C77"/>
                </a:solidFill>
                <a:ea typeface="Adobe Gothic Std B" panose="020B0800000000000000" pitchFamily="34" charset="-128"/>
                <a:cs typeface="Adobe Hebrew" panose="02040503050201020203" pitchFamily="18" charset="-79"/>
              </a:rPr>
              <a:t>Геометрия отводного канала </a:t>
            </a:r>
            <a:r>
              <a:rPr lang="en-US" sz="3200" b="1" dirty="0">
                <a:solidFill>
                  <a:srgbClr val="130C77"/>
                </a:solidFill>
                <a:ea typeface="Adobe Gothic Std B" panose="020B0800000000000000" pitchFamily="34" charset="-128"/>
                <a:cs typeface="Adobe Hebrew" panose="02040503050201020203" pitchFamily="18" charset="-79"/>
              </a:rPr>
              <a:t>ByPass (</a:t>
            </a:r>
            <a:r>
              <a:rPr lang="ru-RU" sz="3200" b="1" dirty="0">
                <a:solidFill>
                  <a:srgbClr val="130C77"/>
                </a:solidFill>
                <a:ea typeface="Adobe Gothic Std B" panose="020B0800000000000000" pitchFamily="34" charset="-128"/>
                <a:cs typeface="Adobe Hebrew" panose="02040503050201020203" pitchFamily="18" charset="-79"/>
              </a:rPr>
              <a:t>изначальное планирование</a:t>
            </a:r>
            <a:r>
              <a:rPr lang="en-US" sz="3200" b="1" dirty="0">
                <a:solidFill>
                  <a:srgbClr val="130C77"/>
                </a:solidFill>
                <a:ea typeface="Adobe Gothic Std B" panose="020B0800000000000000" pitchFamily="34" charset="-128"/>
                <a:cs typeface="Adobe Hebrew" panose="02040503050201020203" pitchFamily="18" charset="-79"/>
              </a:rPr>
              <a:t>)</a:t>
            </a:r>
            <a:endParaRPr lang="ru-RU" sz="3200" b="1" dirty="0">
              <a:solidFill>
                <a:srgbClr val="130C77"/>
              </a:solidFill>
              <a:ea typeface="Adobe Gothic Std B" panose="020B0800000000000000" pitchFamily="34" charset="-128"/>
              <a:cs typeface="Adobe Hebrew" panose="02040503050201020203" pitchFamily="18" charset="-79"/>
            </a:endParaRPr>
          </a:p>
        </p:txBody>
      </p:sp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id="{0271BF47-15AF-3ECA-E4BC-D3A9E9FB561D}"/>
              </a:ext>
            </a:extLst>
          </p:cNvPr>
          <p:cNvCxnSpPr>
            <a:cxnSpLocks/>
          </p:cNvCxnSpPr>
          <p:nvPr/>
        </p:nvCxnSpPr>
        <p:spPr>
          <a:xfrm>
            <a:off x="-16312" y="832945"/>
            <a:ext cx="12208311" cy="0"/>
          </a:xfrm>
          <a:prstGeom prst="line">
            <a:avLst/>
          </a:prstGeom>
          <a:ln w="28575">
            <a:solidFill>
              <a:srgbClr val="EF4D0E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正方形/長方形 43">
            <a:extLst>
              <a:ext uri="{FF2B5EF4-FFF2-40B4-BE49-F238E27FC236}">
                <a16:creationId xmlns:a16="http://schemas.microsoft.com/office/drawing/2014/main" id="{EA14112C-BA09-BF19-06E4-7B7CE062DDE9}"/>
              </a:ext>
            </a:extLst>
          </p:cNvPr>
          <p:cNvSpPr/>
          <p:nvPr/>
        </p:nvSpPr>
        <p:spPr>
          <a:xfrm>
            <a:off x="-12000" y="6449818"/>
            <a:ext cx="12204000" cy="431329"/>
          </a:xfrm>
          <a:prstGeom prst="rect">
            <a:avLst/>
          </a:prstGeom>
          <a:solidFill>
            <a:srgbClr val="160D9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n w="0"/>
              <a:solidFill>
                <a:srgbClr val="A6FA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9" name="88ae095048.jpg" descr="88ae095048.jpg">
            <a:extLst>
              <a:ext uri="{FF2B5EF4-FFF2-40B4-BE49-F238E27FC236}">
                <a16:creationId xmlns:a16="http://schemas.microsoft.com/office/drawing/2014/main" id="{7FFC3971-91EB-A31D-AAB4-548736EE614B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1753384" y="6431239"/>
            <a:ext cx="438615" cy="449893"/>
          </a:xfrm>
          <a:prstGeom prst="rect">
            <a:avLst/>
          </a:prstGeom>
          <a:ln w="12700">
            <a:miter lim="400000"/>
          </a:ln>
        </p:spPr>
      </p:pic>
      <p:sp>
        <p:nvSpPr>
          <p:cNvPr id="20" name="スライド番号プレースホルダー 16">
            <a:extLst>
              <a:ext uri="{FF2B5EF4-FFF2-40B4-BE49-F238E27FC236}">
                <a16:creationId xmlns:a16="http://schemas.microsoft.com/office/drawing/2014/main" id="{6337B6F7-1C03-D758-6ED4-0891BFC1A6C5}"/>
              </a:ext>
            </a:extLst>
          </p:cNvPr>
          <p:cNvSpPr txBox="1">
            <a:spLocks/>
          </p:cNvSpPr>
          <p:nvPr/>
        </p:nvSpPr>
        <p:spPr>
          <a:xfrm>
            <a:off x="11498838" y="6510541"/>
            <a:ext cx="170878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rgbClr val="E5B542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9pPr>
          </a:lstStyle>
          <a:p>
            <a:fld id="{86CB4B4D-7CA3-9044-876B-883B54F8677D}" type="slidenum">
              <a:rPr lang="ru-RU" smtClean="0">
                <a:solidFill>
                  <a:srgbClr val="FFA100"/>
                </a:solidFill>
                <a:latin typeface="+mn-lt"/>
              </a:rPr>
              <a:pPr/>
              <a:t>4</a:t>
            </a:fld>
            <a:endParaRPr lang="ru-RU" dirty="0">
              <a:solidFill>
                <a:srgbClr val="FFA100"/>
              </a:solidFill>
              <a:latin typeface="+mn-lt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1A090D52-F375-D51D-7725-D4E74B4F2286}"/>
              </a:ext>
            </a:extLst>
          </p:cNvPr>
          <p:cNvSpPr/>
          <p:nvPr/>
        </p:nvSpPr>
        <p:spPr>
          <a:xfrm>
            <a:off x="1643906" y="2877291"/>
            <a:ext cx="9187031" cy="537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84BA6F8F-C252-E74A-47C9-B4547B4EF0C6}"/>
              </a:ext>
            </a:extLst>
          </p:cNvPr>
          <p:cNvSpPr/>
          <p:nvPr/>
        </p:nvSpPr>
        <p:spPr>
          <a:xfrm rot="19450796">
            <a:off x="1413136" y="2144614"/>
            <a:ext cx="2517289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31F213E-D7B8-1ACE-A804-2059C6496910}"/>
                  </a:ext>
                </a:extLst>
              </p:cNvPr>
              <p:cNvSpPr txBox="1"/>
              <p:nvPr/>
            </p:nvSpPr>
            <p:spPr>
              <a:xfrm>
                <a:off x="2436869" y="2261914"/>
                <a:ext cx="12688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9 </m:t>
                      </m:r>
                      <m:r>
                        <m:rPr>
                          <m:sty m:val="p"/>
                        </m:rPr>
                        <a:rPr lang="en-US" i="1" dirty="0" smtClean="0">
                          <a:latin typeface="Cambria Math" panose="02040503050406030204" pitchFamily="18" charset="0"/>
                        </a:rPr>
                        <m:t>deg</m:t>
                      </m:r>
                      <m:r>
                        <a:rPr lang="ru-RU" i="1" dirty="0" smtClean="0">
                          <a:latin typeface="Cambria Math" panose="02040503050406030204" pitchFamily="18" charset="0"/>
                        </a:rPr>
                        <m:t>⁡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31F213E-D7B8-1ACE-A804-2059C64969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6869" y="2261914"/>
                <a:ext cx="1268874" cy="369332"/>
              </a:xfrm>
              <a:prstGeom prst="rect">
                <a:avLst/>
              </a:prstGeom>
              <a:blipFill>
                <a:blip r:embed="rId3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Дуга 7">
            <a:extLst>
              <a:ext uri="{FF2B5EF4-FFF2-40B4-BE49-F238E27FC236}">
                <a16:creationId xmlns:a16="http://schemas.microsoft.com/office/drawing/2014/main" id="{8D9E7046-3E1F-D7AC-1892-857451CBB093}"/>
              </a:ext>
            </a:extLst>
          </p:cNvPr>
          <p:cNvSpPr/>
          <p:nvPr/>
        </p:nvSpPr>
        <p:spPr>
          <a:xfrm>
            <a:off x="1772756" y="2485770"/>
            <a:ext cx="935915" cy="836830"/>
          </a:xfrm>
          <a:prstGeom prst="arc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9" name="Прямая со стрелкой 8">
            <a:extLst>
              <a:ext uri="{FF2B5EF4-FFF2-40B4-BE49-F238E27FC236}">
                <a16:creationId xmlns:a16="http://schemas.microsoft.com/office/drawing/2014/main" id="{C3576805-A8CB-D6FB-C4F7-115E90AC4EC6}"/>
              </a:ext>
            </a:extLst>
          </p:cNvPr>
          <p:cNvCxnSpPr/>
          <p:nvPr/>
        </p:nvCxnSpPr>
        <p:spPr>
          <a:xfrm>
            <a:off x="3675937" y="1585644"/>
            <a:ext cx="0" cy="122755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05AB754-B464-8FAE-619E-521348763AC9}"/>
                  </a:ext>
                </a:extLst>
              </p:cNvPr>
              <p:cNvSpPr txBox="1"/>
              <p:nvPr/>
            </p:nvSpPr>
            <p:spPr>
              <a:xfrm>
                <a:off x="3716416" y="2014753"/>
                <a:ext cx="1378711" cy="3976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𝐵𝑃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p>
                      </m:sSubSup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= 1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05AB754-B464-8FAE-619E-521348763A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6416" y="2014753"/>
                <a:ext cx="1378711" cy="397673"/>
              </a:xfrm>
              <a:prstGeom prst="rect">
                <a:avLst/>
              </a:prstGeom>
              <a:blipFill>
                <a:blip r:embed="rId4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DC83DD1-5598-F8C1-27CD-4456152F013A}"/>
                  </a:ext>
                </a:extLst>
              </p:cNvPr>
              <p:cNvSpPr txBox="1"/>
              <p:nvPr/>
            </p:nvSpPr>
            <p:spPr>
              <a:xfrm>
                <a:off x="5375267" y="3098391"/>
                <a:ext cx="16648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𝑆𝑆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109,4 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DC83DD1-5598-F8C1-27CD-4456152F01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5267" y="3098391"/>
                <a:ext cx="1664879" cy="369332"/>
              </a:xfrm>
              <a:prstGeom prst="rect">
                <a:avLst/>
              </a:prstGeom>
              <a:blipFill>
                <a:blip r:embed="rId5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EC711547-50A9-473E-CEFC-13A91B1FDB95}"/>
              </a:ext>
            </a:extLst>
          </p:cNvPr>
          <p:cNvSpPr/>
          <p:nvPr/>
        </p:nvSpPr>
        <p:spPr>
          <a:xfrm rot="12930060">
            <a:off x="8534347" y="2144612"/>
            <a:ext cx="2517289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322D17DF-D799-A21B-1CB1-DD86A1CBB29D}"/>
              </a:ext>
            </a:extLst>
          </p:cNvPr>
          <p:cNvSpPr/>
          <p:nvPr/>
        </p:nvSpPr>
        <p:spPr>
          <a:xfrm>
            <a:off x="3699656" y="1418745"/>
            <a:ext cx="5055387" cy="537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104CA5A8-D8FB-E3C1-8435-59449E67CF3F}"/>
                  </a:ext>
                </a:extLst>
              </p:cNvPr>
              <p:cNvSpPr/>
              <p:nvPr/>
            </p:nvSpPr>
            <p:spPr>
              <a:xfrm>
                <a:off x="2108642" y="1645421"/>
                <a:ext cx="59727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104CA5A8-D8FB-E3C1-8435-59449E67CF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8642" y="1645421"/>
                <a:ext cx="597279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FD829378-8E22-F137-9698-7690526CCB33}"/>
                  </a:ext>
                </a:extLst>
              </p:cNvPr>
              <p:cNvSpPr/>
              <p:nvPr/>
            </p:nvSpPr>
            <p:spPr>
              <a:xfrm>
                <a:off x="2095248" y="3157610"/>
                <a:ext cx="158068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𝐵𝑃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6,31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FD829378-8E22-F137-9698-7690526CCB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5248" y="3157610"/>
                <a:ext cx="1580689" cy="369332"/>
              </a:xfrm>
              <a:prstGeom prst="rect">
                <a:avLst/>
              </a:prstGeom>
              <a:blipFill>
                <a:blip r:embed="rId7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AA546155-FA66-9D8B-B24D-CDB8DAA3169A}"/>
                  </a:ext>
                </a:extLst>
              </p:cNvPr>
              <p:cNvSpPr/>
              <p:nvPr/>
            </p:nvSpPr>
            <p:spPr>
              <a:xfrm>
                <a:off x="5143518" y="965757"/>
                <a:ext cx="168578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𝐵𝑃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𝑆𝑆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=96,78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AA546155-FA66-9D8B-B24D-CDB8DAA316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3518" y="965757"/>
                <a:ext cx="1685783" cy="369332"/>
              </a:xfrm>
              <a:prstGeom prst="rect">
                <a:avLst/>
              </a:prstGeom>
              <a:blipFill>
                <a:blip r:embed="rId8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52787288-3D1E-BA3A-7ECD-E9CD106AD8F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40499" y="4462794"/>
            <a:ext cx="5425242" cy="1647341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A5431E30-F15C-C0D6-8A89-1FC92F734B1A}"/>
              </a:ext>
            </a:extLst>
          </p:cNvPr>
          <p:cNvSpPr txBox="1"/>
          <p:nvPr/>
        </p:nvSpPr>
        <p:spPr>
          <a:xfrm>
            <a:off x="1707868" y="4036141"/>
            <a:ext cx="14476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Dipoles in arc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3E05EEC-3F66-8D5F-3078-C7944D75B84D}"/>
              </a:ext>
            </a:extLst>
          </p:cNvPr>
          <p:cNvSpPr txBox="1"/>
          <p:nvPr/>
        </p:nvSpPr>
        <p:spPr>
          <a:xfrm>
            <a:off x="4152947" y="4036141"/>
            <a:ext cx="1178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PB Dipoles</a:t>
            </a:r>
            <a:endParaRPr lang="ru-RU" dirty="0"/>
          </a:p>
        </p:txBody>
      </p:sp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BB094052-D611-B9B2-EA3B-99D005DB139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90086" y="4405473"/>
            <a:ext cx="2269650" cy="1357446"/>
          </a:xfrm>
          <a:prstGeom prst="rect">
            <a:avLst/>
          </a:prstGeom>
        </p:spPr>
      </p:pic>
      <p:sp>
        <p:nvSpPr>
          <p:cNvPr id="2" name="日付プレースホルダー 14">
            <a:extLst>
              <a:ext uri="{FF2B5EF4-FFF2-40B4-BE49-F238E27FC236}">
                <a16:creationId xmlns:a16="http://schemas.microsoft.com/office/drawing/2014/main" id="{713DACE3-3FF8-9BDC-EAE1-DDD04AFA36F2}"/>
              </a:ext>
            </a:extLst>
          </p:cNvPr>
          <p:cNvSpPr txBox="1"/>
          <p:nvPr/>
        </p:nvSpPr>
        <p:spPr>
          <a:xfrm>
            <a:off x="109291" y="6503891"/>
            <a:ext cx="860527" cy="2836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ctr">
            <a:spAutoFit/>
          </a:bodyPr>
          <a:lstStyle>
            <a:lvl1pPr>
              <a:defRPr sz="1200">
                <a:solidFill>
                  <a:srgbClr val="E5B4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rPr lang="en-US" dirty="0">
                <a:solidFill>
                  <a:srgbClr val="FFA100"/>
                </a:solidFill>
                <a:latin typeface="+mn-lt"/>
              </a:rPr>
              <a:t>16</a:t>
            </a:r>
            <a:r>
              <a:rPr dirty="0">
                <a:solidFill>
                  <a:srgbClr val="FFA100"/>
                </a:solidFill>
                <a:latin typeface="+mn-lt"/>
              </a:rPr>
              <a:t>/</a:t>
            </a:r>
            <a:r>
              <a:rPr lang="ru-RU" dirty="0">
                <a:solidFill>
                  <a:srgbClr val="FFA100"/>
                </a:solidFill>
                <a:latin typeface="+mn-lt"/>
              </a:rPr>
              <a:t>11</a:t>
            </a:r>
            <a:r>
              <a:rPr dirty="0">
                <a:solidFill>
                  <a:srgbClr val="FFA100"/>
                </a:solidFill>
                <a:latin typeface="+mn-lt"/>
              </a:rPr>
              <a:t>/</a:t>
            </a:r>
            <a:r>
              <a:rPr lang="ru-RU" dirty="0">
                <a:solidFill>
                  <a:srgbClr val="FFA100"/>
                </a:solidFill>
                <a:latin typeface="+mn-lt"/>
              </a:rPr>
              <a:t>2022</a:t>
            </a:r>
          </a:p>
        </p:txBody>
      </p:sp>
    </p:spTree>
    <p:extLst>
      <p:ext uri="{BB962C8B-B14F-4D97-AF65-F5344CB8AC3E}">
        <p14:creationId xmlns:p14="http://schemas.microsoft.com/office/powerpoint/2010/main" val="589556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E94DA00A-79D8-6CE6-7CC0-4E8B1D479ED8}"/>
              </a:ext>
            </a:extLst>
          </p:cNvPr>
          <p:cNvSpPr/>
          <p:nvPr/>
        </p:nvSpPr>
        <p:spPr>
          <a:xfrm>
            <a:off x="-16312" y="150404"/>
            <a:ext cx="1220831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rgbClr val="130C77"/>
                </a:solidFill>
                <a:ea typeface="Adobe Gothic Std B" panose="020B0800000000000000" pitchFamily="34" charset="-128"/>
                <a:cs typeface="Adobe Hebrew" panose="02040503050201020203" pitchFamily="18" charset="-79"/>
              </a:rPr>
              <a:t>Twiss-</a:t>
            </a:r>
            <a:r>
              <a:rPr lang="ru-RU" sz="3200" b="1" dirty="0">
                <a:solidFill>
                  <a:srgbClr val="130C77"/>
                </a:solidFill>
                <a:ea typeface="Adobe Gothic Std B" panose="020B0800000000000000" pitchFamily="34" charset="-128"/>
                <a:cs typeface="Adobe Hebrew" panose="02040503050201020203" pitchFamily="18" charset="-79"/>
              </a:rPr>
              <a:t>параметры для регулярной структуры </a:t>
            </a:r>
            <a:r>
              <a:rPr lang="ru-RU" sz="3200" b="1" u="sng" dirty="0">
                <a:solidFill>
                  <a:srgbClr val="130C77"/>
                </a:solidFill>
                <a:ea typeface="Adobe Gothic Std B" panose="020B0800000000000000" pitchFamily="34" charset="-128"/>
                <a:cs typeface="Adobe Hebrew" panose="02040503050201020203" pitchFamily="18" charset="-79"/>
              </a:rPr>
              <a:t>БЕЗ</a:t>
            </a:r>
            <a:r>
              <a:rPr lang="ru-RU" sz="3200" b="1" dirty="0">
                <a:solidFill>
                  <a:srgbClr val="130C77"/>
                </a:solidFill>
                <a:ea typeface="Adobe Gothic Std B" panose="020B0800000000000000" pitchFamily="34" charset="-128"/>
                <a:cs typeface="Adobe Hebrew" panose="02040503050201020203" pitchFamily="18" charset="-79"/>
              </a:rPr>
              <a:t> отводных каналов</a:t>
            </a:r>
            <a:endParaRPr lang="ru-RU" sz="3200" b="1" u="sng" dirty="0">
              <a:solidFill>
                <a:srgbClr val="130C77"/>
              </a:solidFill>
              <a:ea typeface="Adobe Gothic Std B" panose="020B0800000000000000" pitchFamily="34" charset="-128"/>
              <a:cs typeface="Adobe Hebrew" panose="02040503050201020203" pitchFamily="18" charset="-79"/>
            </a:endParaRPr>
          </a:p>
        </p:txBody>
      </p:sp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id="{0271BF47-15AF-3ECA-E4BC-D3A9E9FB561D}"/>
              </a:ext>
            </a:extLst>
          </p:cNvPr>
          <p:cNvCxnSpPr>
            <a:cxnSpLocks/>
          </p:cNvCxnSpPr>
          <p:nvPr/>
        </p:nvCxnSpPr>
        <p:spPr>
          <a:xfrm>
            <a:off x="-16312" y="832945"/>
            <a:ext cx="12208311" cy="0"/>
          </a:xfrm>
          <a:prstGeom prst="line">
            <a:avLst/>
          </a:prstGeom>
          <a:ln w="28575">
            <a:solidFill>
              <a:srgbClr val="EF4D0E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正方形/長方形 43">
            <a:extLst>
              <a:ext uri="{FF2B5EF4-FFF2-40B4-BE49-F238E27FC236}">
                <a16:creationId xmlns:a16="http://schemas.microsoft.com/office/drawing/2014/main" id="{EA14112C-BA09-BF19-06E4-7B7CE062DDE9}"/>
              </a:ext>
            </a:extLst>
          </p:cNvPr>
          <p:cNvSpPr/>
          <p:nvPr/>
        </p:nvSpPr>
        <p:spPr>
          <a:xfrm>
            <a:off x="-12000" y="6449818"/>
            <a:ext cx="12204000" cy="431329"/>
          </a:xfrm>
          <a:prstGeom prst="rect">
            <a:avLst/>
          </a:prstGeom>
          <a:solidFill>
            <a:srgbClr val="160D9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n w="0"/>
              <a:solidFill>
                <a:srgbClr val="A6FA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9" name="88ae095048.jpg" descr="88ae095048.jpg">
            <a:extLst>
              <a:ext uri="{FF2B5EF4-FFF2-40B4-BE49-F238E27FC236}">
                <a16:creationId xmlns:a16="http://schemas.microsoft.com/office/drawing/2014/main" id="{7FFC3971-91EB-A31D-AAB4-548736EE614B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1753384" y="6431239"/>
            <a:ext cx="438615" cy="449893"/>
          </a:xfrm>
          <a:prstGeom prst="rect">
            <a:avLst/>
          </a:prstGeom>
          <a:ln w="12700">
            <a:miter lim="400000"/>
          </a:ln>
        </p:spPr>
      </p:pic>
      <p:sp>
        <p:nvSpPr>
          <p:cNvPr id="20" name="スライド番号プレースホルダー 16">
            <a:extLst>
              <a:ext uri="{FF2B5EF4-FFF2-40B4-BE49-F238E27FC236}">
                <a16:creationId xmlns:a16="http://schemas.microsoft.com/office/drawing/2014/main" id="{6337B6F7-1C03-D758-6ED4-0891BFC1A6C5}"/>
              </a:ext>
            </a:extLst>
          </p:cNvPr>
          <p:cNvSpPr txBox="1">
            <a:spLocks/>
          </p:cNvSpPr>
          <p:nvPr/>
        </p:nvSpPr>
        <p:spPr>
          <a:xfrm>
            <a:off x="11498838" y="6510541"/>
            <a:ext cx="170878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rgbClr val="E5B542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9pPr>
          </a:lstStyle>
          <a:p>
            <a:fld id="{86CB4B4D-7CA3-9044-876B-883B54F8677D}" type="slidenum">
              <a:rPr lang="ru-RU" smtClean="0">
                <a:solidFill>
                  <a:srgbClr val="FFA100"/>
                </a:solidFill>
                <a:latin typeface="+mn-lt"/>
              </a:rPr>
              <a:pPr/>
              <a:t>5</a:t>
            </a:fld>
            <a:endParaRPr lang="ru-RU" dirty="0">
              <a:solidFill>
                <a:srgbClr val="FFA100"/>
              </a:solidFill>
              <a:latin typeface="+mn-lt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5F3F17C6-8E74-D91C-F6E7-A05DCB5160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850543"/>
            <a:ext cx="10457793" cy="5599276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0A91947E-C97B-DB67-938D-4D8C628C78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2644" y="3054631"/>
            <a:ext cx="3480047" cy="748737"/>
          </a:xfrm>
          <a:prstGeom prst="rect">
            <a:avLst/>
          </a:prstGeom>
        </p:spPr>
      </p:pic>
      <p:sp>
        <p:nvSpPr>
          <p:cNvPr id="3" name="日付プレースホルダー 14">
            <a:extLst>
              <a:ext uri="{FF2B5EF4-FFF2-40B4-BE49-F238E27FC236}">
                <a16:creationId xmlns:a16="http://schemas.microsoft.com/office/drawing/2014/main" id="{6EE7605A-0AD2-EF63-6EB3-3431A650F671}"/>
              </a:ext>
            </a:extLst>
          </p:cNvPr>
          <p:cNvSpPr txBox="1"/>
          <p:nvPr/>
        </p:nvSpPr>
        <p:spPr>
          <a:xfrm>
            <a:off x="109291" y="6503891"/>
            <a:ext cx="860527" cy="2836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ctr">
            <a:spAutoFit/>
          </a:bodyPr>
          <a:lstStyle>
            <a:lvl1pPr>
              <a:defRPr sz="1200">
                <a:solidFill>
                  <a:srgbClr val="E5B4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rPr lang="en-US" dirty="0">
                <a:solidFill>
                  <a:srgbClr val="FFA100"/>
                </a:solidFill>
                <a:latin typeface="+mn-lt"/>
              </a:rPr>
              <a:t>16</a:t>
            </a:r>
            <a:r>
              <a:rPr dirty="0">
                <a:solidFill>
                  <a:srgbClr val="FFA100"/>
                </a:solidFill>
                <a:latin typeface="+mn-lt"/>
              </a:rPr>
              <a:t>/</a:t>
            </a:r>
            <a:r>
              <a:rPr lang="ru-RU" dirty="0">
                <a:solidFill>
                  <a:srgbClr val="FFA100"/>
                </a:solidFill>
                <a:latin typeface="+mn-lt"/>
              </a:rPr>
              <a:t>11</a:t>
            </a:r>
            <a:r>
              <a:rPr dirty="0">
                <a:solidFill>
                  <a:srgbClr val="FFA100"/>
                </a:solidFill>
                <a:latin typeface="+mn-lt"/>
              </a:rPr>
              <a:t>/</a:t>
            </a:r>
            <a:r>
              <a:rPr lang="ru-RU" dirty="0">
                <a:solidFill>
                  <a:srgbClr val="FFA100"/>
                </a:solidFill>
                <a:latin typeface="+mn-lt"/>
              </a:rPr>
              <a:t>2022</a:t>
            </a:r>
          </a:p>
        </p:txBody>
      </p:sp>
    </p:spTree>
    <p:extLst>
      <p:ext uri="{BB962C8B-B14F-4D97-AF65-F5344CB8AC3E}">
        <p14:creationId xmlns:p14="http://schemas.microsoft.com/office/powerpoint/2010/main" val="22609248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E94DA00A-79D8-6CE6-7CC0-4E8B1D479ED8}"/>
              </a:ext>
            </a:extLst>
          </p:cNvPr>
          <p:cNvSpPr/>
          <p:nvPr/>
        </p:nvSpPr>
        <p:spPr>
          <a:xfrm>
            <a:off x="-16312" y="150404"/>
            <a:ext cx="1220831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rgbClr val="130C77"/>
                </a:solidFill>
                <a:ea typeface="Adobe Gothic Std B" panose="020B0800000000000000" pitchFamily="34" charset="-128"/>
                <a:cs typeface="Adobe Hebrew" panose="02040503050201020203" pitchFamily="18" charset="-79"/>
              </a:rPr>
              <a:t>Twiss-</a:t>
            </a:r>
            <a:r>
              <a:rPr lang="ru-RU" sz="3200" b="1" dirty="0">
                <a:solidFill>
                  <a:srgbClr val="130C77"/>
                </a:solidFill>
                <a:ea typeface="Adobe Gothic Std B" panose="020B0800000000000000" pitchFamily="34" charset="-128"/>
                <a:cs typeface="Adobe Hebrew" panose="02040503050201020203" pitchFamily="18" charset="-79"/>
              </a:rPr>
              <a:t>параметры для </a:t>
            </a:r>
            <a:r>
              <a:rPr lang="en-US" sz="3200" b="1" dirty="0">
                <a:solidFill>
                  <a:srgbClr val="130C77"/>
                </a:solidFill>
                <a:ea typeface="Adobe Gothic Std B" panose="020B0800000000000000" pitchFamily="34" charset="-128"/>
                <a:cs typeface="Adobe Hebrew" panose="02040503050201020203" pitchFamily="18" charset="-79"/>
              </a:rPr>
              <a:t>NICA</a:t>
            </a:r>
            <a:endParaRPr lang="ru-RU" sz="3200" b="1" u="sng" dirty="0">
              <a:solidFill>
                <a:srgbClr val="130C77"/>
              </a:solidFill>
              <a:ea typeface="Adobe Gothic Std B" panose="020B0800000000000000" pitchFamily="34" charset="-128"/>
              <a:cs typeface="Adobe Hebrew" panose="02040503050201020203" pitchFamily="18" charset="-79"/>
            </a:endParaRPr>
          </a:p>
        </p:txBody>
      </p:sp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id="{0271BF47-15AF-3ECA-E4BC-D3A9E9FB561D}"/>
              </a:ext>
            </a:extLst>
          </p:cNvPr>
          <p:cNvCxnSpPr>
            <a:cxnSpLocks/>
          </p:cNvCxnSpPr>
          <p:nvPr/>
        </p:nvCxnSpPr>
        <p:spPr>
          <a:xfrm>
            <a:off x="-16312" y="832945"/>
            <a:ext cx="12208311" cy="0"/>
          </a:xfrm>
          <a:prstGeom prst="line">
            <a:avLst/>
          </a:prstGeom>
          <a:ln w="28575">
            <a:solidFill>
              <a:srgbClr val="EF4D0E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正方形/長方形 43">
            <a:extLst>
              <a:ext uri="{FF2B5EF4-FFF2-40B4-BE49-F238E27FC236}">
                <a16:creationId xmlns:a16="http://schemas.microsoft.com/office/drawing/2014/main" id="{EA14112C-BA09-BF19-06E4-7B7CE062DDE9}"/>
              </a:ext>
            </a:extLst>
          </p:cNvPr>
          <p:cNvSpPr/>
          <p:nvPr/>
        </p:nvSpPr>
        <p:spPr>
          <a:xfrm>
            <a:off x="-12000" y="6449818"/>
            <a:ext cx="12204000" cy="431329"/>
          </a:xfrm>
          <a:prstGeom prst="rect">
            <a:avLst/>
          </a:prstGeom>
          <a:solidFill>
            <a:srgbClr val="160D9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n w="0"/>
              <a:solidFill>
                <a:srgbClr val="A6FA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9" name="88ae095048.jpg" descr="88ae095048.jpg">
            <a:extLst>
              <a:ext uri="{FF2B5EF4-FFF2-40B4-BE49-F238E27FC236}">
                <a16:creationId xmlns:a16="http://schemas.microsoft.com/office/drawing/2014/main" id="{7FFC3971-91EB-A31D-AAB4-548736EE614B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1753384" y="6431239"/>
            <a:ext cx="438615" cy="449893"/>
          </a:xfrm>
          <a:prstGeom prst="rect">
            <a:avLst/>
          </a:prstGeom>
          <a:ln w="12700">
            <a:miter lim="400000"/>
          </a:ln>
        </p:spPr>
      </p:pic>
      <p:sp>
        <p:nvSpPr>
          <p:cNvPr id="20" name="スライド番号プレースホルダー 16">
            <a:extLst>
              <a:ext uri="{FF2B5EF4-FFF2-40B4-BE49-F238E27FC236}">
                <a16:creationId xmlns:a16="http://schemas.microsoft.com/office/drawing/2014/main" id="{6337B6F7-1C03-D758-6ED4-0891BFC1A6C5}"/>
              </a:ext>
            </a:extLst>
          </p:cNvPr>
          <p:cNvSpPr txBox="1">
            <a:spLocks/>
          </p:cNvSpPr>
          <p:nvPr/>
        </p:nvSpPr>
        <p:spPr>
          <a:xfrm>
            <a:off x="11498838" y="6510541"/>
            <a:ext cx="170878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rgbClr val="E5B542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9pPr>
          </a:lstStyle>
          <a:p>
            <a:fld id="{86CB4B4D-7CA3-9044-876B-883B54F8677D}" type="slidenum">
              <a:rPr lang="ru-RU" smtClean="0">
                <a:solidFill>
                  <a:srgbClr val="FFA100"/>
                </a:solidFill>
                <a:latin typeface="+mn-lt"/>
              </a:rPr>
              <a:pPr/>
              <a:t>6</a:t>
            </a:fld>
            <a:endParaRPr lang="ru-RU" dirty="0">
              <a:solidFill>
                <a:srgbClr val="FFA100"/>
              </a:solidFill>
              <a:latin typeface="+mn-lt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C7BF53D-7818-6083-68FD-542E733CA1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6312" y="851525"/>
            <a:ext cx="10434792" cy="557971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1B98AD7-7A34-8B88-523A-42B6D1DCD0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1059" y="3954500"/>
            <a:ext cx="3571632" cy="757619"/>
          </a:xfrm>
          <a:prstGeom prst="rect">
            <a:avLst/>
          </a:prstGeom>
        </p:spPr>
      </p:pic>
      <p:sp>
        <p:nvSpPr>
          <p:cNvPr id="2" name="日付プレースホルダー 14">
            <a:extLst>
              <a:ext uri="{FF2B5EF4-FFF2-40B4-BE49-F238E27FC236}">
                <a16:creationId xmlns:a16="http://schemas.microsoft.com/office/drawing/2014/main" id="{5DD64C19-774F-356E-E6C9-88E19EA22BBA}"/>
              </a:ext>
            </a:extLst>
          </p:cNvPr>
          <p:cNvSpPr txBox="1"/>
          <p:nvPr/>
        </p:nvSpPr>
        <p:spPr>
          <a:xfrm>
            <a:off x="109291" y="6503891"/>
            <a:ext cx="860527" cy="2836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ctr">
            <a:spAutoFit/>
          </a:bodyPr>
          <a:lstStyle>
            <a:lvl1pPr>
              <a:defRPr sz="1200">
                <a:solidFill>
                  <a:srgbClr val="E5B4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rPr lang="en-US" dirty="0">
                <a:solidFill>
                  <a:srgbClr val="FFA100"/>
                </a:solidFill>
                <a:latin typeface="+mn-lt"/>
              </a:rPr>
              <a:t>16</a:t>
            </a:r>
            <a:r>
              <a:rPr dirty="0">
                <a:solidFill>
                  <a:srgbClr val="FFA100"/>
                </a:solidFill>
                <a:latin typeface="+mn-lt"/>
              </a:rPr>
              <a:t>/</a:t>
            </a:r>
            <a:r>
              <a:rPr lang="ru-RU" dirty="0">
                <a:solidFill>
                  <a:srgbClr val="FFA100"/>
                </a:solidFill>
                <a:latin typeface="+mn-lt"/>
              </a:rPr>
              <a:t>11</a:t>
            </a:r>
            <a:r>
              <a:rPr dirty="0">
                <a:solidFill>
                  <a:srgbClr val="FFA100"/>
                </a:solidFill>
                <a:latin typeface="+mn-lt"/>
              </a:rPr>
              <a:t>/</a:t>
            </a:r>
            <a:r>
              <a:rPr lang="ru-RU" dirty="0">
                <a:solidFill>
                  <a:srgbClr val="FFA100"/>
                </a:solidFill>
                <a:latin typeface="+mn-lt"/>
              </a:rPr>
              <a:t>2022</a:t>
            </a:r>
          </a:p>
        </p:txBody>
      </p:sp>
    </p:spTree>
    <p:extLst>
      <p:ext uri="{BB962C8B-B14F-4D97-AF65-F5344CB8AC3E}">
        <p14:creationId xmlns:p14="http://schemas.microsoft.com/office/powerpoint/2010/main" val="6097929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E94DA00A-79D8-6CE6-7CC0-4E8B1D479ED8}"/>
              </a:ext>
            </a:extLst>
          </p:cNvPr>
          <p:cNvSpPr/>
          <p:nvPr/>
        </p:nvSpPr>
        <p:spPr>
          <a:xfrm>
            <a:off x="-16313" y="2664127"/>
            <a:ext cx="1220831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rgbClr val="130C77"/>
                </a:solidFill>
                <a:ea typeface="Adobe Gothic Std B" panose="020B0800000000000000" pitchFamily="34" charset="-128"/>
                <a:cs typeface="Adobe Hebrew" panose="02040503050201020203" pitchFamily="18" charset="-79"/>
              </a:rPr>
              <a:t>ByPass 3 Quadrupole</a:t>
            </a:r>
            <a:endParaRPr lang="ru-RU" sz="3200" b="1" dirty="0">
              <a:solidFill>
                <a:srgbClr val="130C77"/>
              </a:solidFill>
              <a:ea typeface="Adobe Gothic Std B" panose="020B0800000000000000" pitchFamily="34" charset="-128"/>
              <a:cs typeface="Adobe Hebrew" panose="02040503050201020203" pitchFamily="18" charset="-79"/>
            </a:endParaRPr>
          </a:p>
        </p:txBody>
      </p:sp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id="{0271BF47-15AF-3ECA-E4BC-D3A9E9FB561D}"/>
              </a:ext>
            </a:extLst>
          </p:cNvPr>
          <p:cNvCxnSpPr>
            <a:cxnSpLocks/>
          </p:cNvCxnSpPr>
          <p:nvPr/>
        </p:nvCxnSpPr>
        <p:spPr>
          <a:xfrm>
            <a:off x="-16312" y="3360493"/>
            <a:ext cx="12208311" cy="0"/>
          </a:xfrm>
          <a:prstGeom prst="line">
            <a:avLst/>
          </a:prstGeom>
          <a:ln w="28575">
            <a:solidFill>
              <a:srgbClr val="EF4D0E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正方形/長方形 43">
            <a:extLst>
              <a:ext uri="{FF2B5EF4-FFF2-40B4-BE49-F238E27FC236}">
                <a16:creationId xmlns:a16="http://schemas.microsoft.com/office/drawing/2014/main" id="{EA14112C-BA09-BF19-06E4-7B7CE062DDE9}"/>
              </a:ext>
            </a:extLst>
          </p:cNvPr>
          <p:cNvSpPr/>
          <p:nvPr/>
        </p:nvSpPr>
        <p:spPr>
          <a:xfrm>
            <a:off x="-12000" y="6449818"/>
            <a:ext cx="12204000" cy="431329"/>
          </a:xfrm>
          <a:prstGeom prst="rect">
            <a:avLst/>
          </a:prstGeom>
          <a:solidFill>
            <a:srgbClr val="160D9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n w="0"/>
              <a:solidFill>
                <a:srgbClr val="A6FA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9" name="88ae095048.jpg" descr="88ae095048.jpg">
            <a:extLst>
              <a:ext uri="{FF2B5EF4-FFF2-40B4-BE49-F238E27FC236}">
                <a16:creationId xmlns:a16="http://schemas.microsoft.com/office/drawing/2014/main" id="{7FFC3971-91EB-A31D-AAB4-548736EE614B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1753384" y="6431239"/>
            <a:ext cx="438615" cy="449893"/>
          </a:xfrm>
          <a:prstGeom prst="rect">
            <a:avLst/>
          </a:prstGeom>
          <a:ln w="12700">
            <a:miter lim="400000"/>
          </a:ln>
        </p:spPr>
      </p:pic>
      <p:sp>
        <p:nvSpPr>
          <p:cNvPr id="20" name="スライド番号プレースホルダー 16">
            <a:extLst>
              <a:ext uri="{FF2B5EF4-FFF2-40B4-BE49-F238E27FC236}">
                <a16:creationId xmlns:a16="http://schemas.microsoft.com/office/drawing/2014/main" id="{6337B6F7-1C03-D758-6ED4-0891BFC1A6C5}"/>
              </a:ext>
            </a:extLst>
          </p:cNvPr>
          <p:cNvSpPr txBox="1">
            <a:spLocks/>
          </p:cNvSpPr>
          <p:nvPr/>
        </p:nvSpPr>
        <p:spPr>
          <a:xfrm>
            <a:off x="11498838" y="6510541"/>
            <a:ext cx="170878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rgbClr val="E5B542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9pPr>
          </a:lstStyle>
          <a:p>
            <a:fld id="{86CB4B4D-7CA3-9044-876B-883B54F8677D}" type="slidenum">
              <a:rPr lang="ru-RU" smtClean="0">
                <a:solidFill>
                  <a:srgbClr val="FFA100"/>
                </a:solidFill>
                <a:latin typeface="+mn-lt"/>
              </a:rPr>
              <a:pPr/>
              <a:t>7</a:t>
            </a:fld>
            <a:endParaRPr lang="ru-RU" dirty="0">
              <a:solidFill>
                <a:srgbClr val="FFA100"/>
              </a:solidFill>
              <a:latin typeface="+mn-lt"/>
            </a:endParaRPr>
          </a:p>
        </p:txBody>
      </p:sp>
      <p:sp>
        <p:nvSpPr>
          <p:cNvPr id="9" name="日付プレースホルダー 14">
            <a:extLst>
              <a:ext uri="{FF2B5EF4-FFF2-40B4-BE49-F238E27FC236}">
                <a16:creationId xmlns:a16="http://schemas.microsoft.com/office/drawing/2014/main" id="{C71B8406-9CA4-75DA-CCAC-7EB50B47F782}"/>
              </a:ext>
            </a:extLst>
          </p:cNvPr>
          <p:cNvSpPr txBox="1"/>
          <p:nvPr/>
        </p:nvSpPr>
        <p:spPr>
          <a:xfrm>
            <a:off x="109291" y="6503891"/>
            <a:ext cx="860527" cy="2836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ctr">
            <a:spAutoFit/>
          </a:bodyPr>
          <a:lstStyle>
            <a:lvl1pPr>
              <a:defRPr sz="1200">
                <a:solidFill>
                  <a:srgbClr val="E5B4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rPr lang="en-US" dirty="0">
                <a:solidFill>
                  <a:srgbClr val="FFA100"/>
                </a:solidFill>
                <a:latin typeface="+mn-lt"/>
              </a:rPr>
              <a:t>16</a:t>
            </a:r>
            <a:r>
              <a:rPr dirty="0">
                <a:solidFill>
                  <a:srgbClr val="FFA100"/>
                </a:solidFill>
                <a:latin typeface="+mn-lt"/>
              </a:rPr>
              <a:t>/</a:t>
            </a:r>
            <a:r>
              <a:rPr lang="ru-RU" dirty="0">
                <a:solidFill>
                  <a:srgbClr val="FFA100"/>
                </a:solidFill>
                <a:latin typeface="+mn-lt"/>
              </a:rPr>
              <a:t>11</a:t>
            </a:r>
            <a:r>
              <a:rPr dirty="0">
                <a:solidFill>
                  <a:srgbClr val="FFA100"/>
                </a:solidFill>
                <a:latin typeface="+mn-lt"/>
              </a:rPr>
              <a:t>/</a:t>
            </a:r>
            <a:r>
              <a:rPr lang="ru-RU" dirty="0">
                <a:solidFill>
                  <a:srgbClr val="FFA100"/>
                </a:solidFill>
                <a:latin typeface="+mn-lt"/>
              </a:rPr>
              <a:t>2022</a:t>
            </a:r>
          </a:p>
        </p:txBody>
      </p:sp>
    </p:spTree>
    <p:extLst>
      <p:ext uri="{BB962C8B-B14F-4D97-AF65-F5344CB8AC3E}">
        <p14:creationId xmlns:p14="http://schemas.microsoft.com/office/powerpoint/2010/main" val="31283465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E94DA00A-79D8-6CE6-7CC0-4E8B1D479ED8}"/>
              </a:ext>
            </a:extLst>
          </p:cNvPr>
          <p:cNvSpPr/>
          <p:nvPr/>
        </p:nvSpPr>
        <p:spPr>
          <a:xfrm>
            <a:off x="-16312" y="150404"/>
            <a:ext cx="1220831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b="1" dirty="0">
                <a:solidFill>
                  <a:srgbClr val="130C77"/>
                </a:solidFill>
                <a:ea typeface="Adobe Gothic Std B" panose="020B0800000000000000" pitchFamily="34" charset="-128"/>
                <a:cs typeface="Adobe Hebrew" panose="02040503050201020203" pitchFamily="18" charset="-79"/>
              </a:rPr>
              <a:t>Геометрия отводного канала </a:t>
            </a:r>
            <a:r>
              <a:rPr lang="en-US" sz="3200" b="1" dirty="0">
                <a:solidFill>
                  <a:srgbClr val="130C77"/>
                </a:solidFill>
                <a:ea typeface="Adobe Gothic Std B" panose="020B0800000000000000" pitchFamily="34" charset="-128"/>
                <a:cs typeface="Adobe Hebrew" panose="02040503050201020203" pitchFamily="18" charset="-79"/>
              </a:rPr>
              <a:t>ByPass (3 </a:t>
            </a:r>
            <a:r>
              <a:rPr lang="ru-RU" sz="3200" b="1" dirty="0">
                <a:solidFill>
                  <a:srgbClr val="130C77"/>
                </a:solidFill>
                <a:ea typeface="Adobe Gothic Std B" panose="020B0800000000000000" pitchFamily="34" charset="-128"/>
                <a:cs typeface="Adobe Hebrew" panose="02040503050201020203" pitchFamily="18" charset="-79"/>
              </a:rPr>
              <a:t>квадруполя</a:t>
            </a:r>
            <a:r>
              <a:rPr lang="en-US" sz="3200" b="1" dirty="0">
                <a:solidFill>
                  <a:srgbClr val="130C77"/>
                </a:solidFill>
                <a:ea typeface="Adobe Gothic Std B" panose="020B0800000000000000" pitchFamily="34" charset="-128"/>
                <a:cs typeface="Adobe Hebrew" panose="02040503050201020203" pitchFamily="18" charset="-79"/>
              </a:rPr>
              <a:t>)</a:t>
            </a:r>
            <a:endParaRPr lang="ru-RU" sz="3200" b="1" dirty="0">
              <a:solidFill>
                <a:srgbClr val="130C77"/>
              </a:solidFill>
              <a:ea typeface="Adobe Gothic Std B" panose="020B0800000000000000" pitchFamily="34" charset="-128"/>
              <a:cs typeface="Adobe Hebrew" panose="02040503050201020203" pitchFamily="18" charset="-79"/>
            </a:endParaRPr>
          </a:p>
        </p:txBody>
      </p:sp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id="{0271BF47-15AF-3ECA-E4BC-D3A9E9FB561D}"/>
              </a:ext>
            </a:extLst>
          </p:cNvPr>
          <p:cNvCxnSpPr>
            <a:cxnSpLocks/>
          </p:cNvCxnSpPr>
          <p:nvPr/>
        </p:nvCxnSpPr>
        <p:spPr>
          <a:xfrm>
            <a:off x="-16312" y="832945"/>
            <a:ext cx="12208311" cy="0"/>
          </a:xfrm>
          <a:prstGeom prst="line">
            <a:avLst/>
          </a:prstGeom>
          <a:ln w="28575">
            <a:solidFill>
              <a:srgbClr val="EF4D0E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正方形/長方形 43">
            <a:extLst>
              <a:ext uri="{FF2B5EF4-FFF2-40B4-BE49-F238E27FC236}">
                <a16:creationId xmlns:a16="http://schemas.microsoft.com/office/drawing/2014/main" id="{EA14112C-BA09-BF19-06E4-7B7CE062DDE9}"/>
              </a:ext>
            </a:extLst>
          </p:cNvPr>
          <p:cNvSpPr/>
          <p:nvPr/>
        </p:nvSpPr>
        <p:spPr>
          <a:xfrm>
            <a:off x="-12000" y="6449818"/>
            <a:ext cx="12204000" cy="431329"/>
          </a:xfrm>
          <a:prstGeom prst="rect">
            <a:avLst/>
          </a:prstGeom>
          <a:solidFill>
            <a:srgbClr val="160D9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n w="0"/>
              <a:solidFill>
                <a:srgbClr val="A6FA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9" name="88ae095048.jpg" descr="88ae095048.jpg">
            <a:extLst>
              <a:ext uri="{FF2B5EF4-FFF2-40B4-BE49-F238E27FC236}">
                <a16:creationId xmlns:a16="http://schemas.microsoft.com/office/drawing/2014/main" id="{7FFC3971-91EB-A31D-AAB4-548736EE614B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1753384" y="6431239"/>
            <a:ext cx="438615" cy="449893"/>
          </a:xfrm>
          <a:prstGeom prst="rect">
            <a:avLst/>
          </a:prstGeom>
          <a:ln w="12700">
            <a:miter lim="400000"/>
          </a:ln>
        </p:spPr>
      </p:pic>
      <p:sp>
        <p:nvSpPr>
          <p:cNvPr id="20" name="スライド番号プレースホルダー 16">
            <a:extLst>
              <a:ext uri="{FF2B5EF4-FFF2-40B4-BE49-F238E27FC236}">
                <a16:creationId xmlns:a16="http://schemas.microsoft.com/office/drawing/2014/main" id="{6337B6F7-1C03-D758-6ED4-0891BFC1A6C5}"/>
              </a:ext>
            </a:extLst>
          </p:cNvPr>
          <p:cNvSpPr txBox="1">
            <a:spLocks/>
          </p:cNvSpPr>
          <p:nvPr/>
        </p:nvSpPr>
        <p:spPr>
          <a:xfrm>
            <a:off x="11498838" y="6510541"/>
            <a:ext cx="170878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rgbClr val="E5B542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9pPr>
          </a:lstStyle>
          <a:p>
            <a:fld id="{86CB4B4D-7CA3-9044-876B-883B54F8677D}" type="slidenum">
              <a:rPr lang="ru-RU" smtClean="0">
                <a:solidFill>
                  <a:srgbClr val="FFA100"/>
                </a:solidFill>
                <a:latin typeface="+mn-lt"/>
              </a:rPr>
              <a:pPr/>
              <a:t>8</a:t>
            </a:fld>
            <a:endParaRPr lang="ru-RU" dirty="0">
              <a:solidFill>
                <a:srgbClr val="FFA100"/>
              </a:solidFill>
              <a:latin typeface="+mn-lt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1A090D52-F375-D51D-7725-D4E74B4F2286}"/>
              </a:ext>
            </a:extLst>
          </p:cNvPr>
          <p:cNvSpPr/>
          <p:nvPr/>
        </p:nvSpPr>
        <p:spPr>
          <a:xfrm>
            <a:off x="1643906" y="2877291"/>
            <a:ext cx="9187031" cy="537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84BA6F8F-C252-E74A-47C9-B4547B4EF0C6}"/>
              </a:ext>
            </a:extLst>
          </p:cNvPr>
          <p:cNvSpPr/>
          <p:nvPr/>
        </p:nvSpPr>
        <p:spPr>
          <a:xfrm rot="19450796">
            <a:off x="1413136" y="2144614"/>
            <a:ext cx="2517289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31F213E-D7B8-1ACE-A804-2059C6496910}"/>
                  </a:ext>
                </a:extLst>
              </p:cNvPr>
              <p:cNvSpPr txBox="1"/>
              <p:nvPr/>
            </p:nvSpPr>
            <p:spPr>
              <a:xfrm>
                <a:off x="2436869" y="2261914"/>
                <a:ext cx="12688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9 </m:t>
                      </m:r>
                      <m:r>
                        <m:rPr>
                          <m:sty m:val="p"/>
                        </m:rPr>
                        <a:rPr lang="en-US" i="1" dirty="0" smtClean="0">
                          <a:latin typeface="Cambria Math" panose="02040503050406030204" pitchFamily="18" charset="0"/>
                        </a:rPr>
                        <m:t>deg</m:t>
                      </m:r>
                      <m:r>
                        <a:rPr lang="ru-RU" i="1" dirty="0" smtClean="0">
                          <a:latin typeface="Cambria Math" panose="02040503050406030204" pitchFamily="18" charset="0"/>
                        </a:rPr>
                        <m:t>⁡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31F213E-D7B8-1ACE-A804-2059C64969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6869" y="2261914"/>
                <a:ext cx="1268874" cy="369332"/>
              </a:xfrm>
              <a:prstGeom prst="rect">
                <a:avLst/>
              </a:prstGeom>
              <a:blipFill>
                <a:blip r:embed="rId3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Дуга 7">
            <a:extLst>
              <a:ext uri="{FF2B5EF4-FFF2-40B4-BE49-F238E27FC236}">
                <a16:creationId xmlns:a16="http://schemas.microsoft.com/office/drawing/2014/main" id="{8D9E7046-3E1F-D7AC-1892-857451CBB093}"/>
              </a:ext>
            </a:extLst>
          </p:cNvPr>
          <p:cNvSpPr/>
          <p:nvPr/>
        </p:nvSpPr>
        <p:spPr>
          <a:xfrm>
            <a:off x="1772756" y="2485770"/>
            <a:ext cx="935915" cy="836830"/>
          </a:xfrm>
          <a:prstGeom prst="arc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9" name="Прямая со стрелкой 8">
            <a:extLst>
              <a:ext uri="{FF2B5EF4-FFF2-40B4-BE49-F238E27FC236}">
                <a16:creationId xmlns:a16="http://schemas.microsoft.com/office/drawing/2014/main" id="{C3576805-A8CB-D6FB-C4F7-115E90AC4EC6}"/>
              </a:ext>
            </a:extLst>
          </p:cNvPr>
          <p:cNvCxnSpPr/>
          <p:nvPr/>
        </p:nvCxnSpPr>
        <p:spPr>
          <a:xfrm>
            <a:off x="3675937" y="1585644"/>
            <a:ext cx="0" cy="122755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05AB754-B464-8FAE-619E-521348763AC9}"/>
                  </a:ext>
                </a:extLst>
              </p:cNvPr>
              <p:cNvSpPr txBox="1"/>
              <p:nvPr/>
            </p:nvSpPr>
            <p:spPr>
              <a:xfrm>
                <a:off x="3705936" y="1934486"/>
                <a:ext cx="1613583" cy="3965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𝐵𝑃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p>
                      </m:sSubSup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= 1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.003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05AB754-B464-8FAE-619E-521348763A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5936" y="1934486"/>
                <a:ext cx="1613583" cy="396583"/>
              </a:xfrm>
              <a:prstGeom prst="rect">
                <a:avLst/>
              </a:prstGeom>
              <a:blipFill>
                <a:blip r:embed="rId4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DC83DD1-5598-F8C1-27CD-4456152F013A}"/>
                  </a:ext>
                </a:extLst>
              </p:cNvPr>
              <p:cNvSpPr txBox="1"/>
              <p:nvPr/>
            </p:nvSpPr>
            <p:spPr>
              <a:xfrm>
                <a:off x="5375260" y="3120528"/>
                <a:ext cx="18963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𝑆𝑆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109,4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24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DC83DD1-5598-F8C1-27CD-4456152F01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5260" y="3120528"/>
                <a:ext cx="1896352" cy="369332"/>
              </a:xfrm>
              <a:prstGeom prst="rect">
                <a:avLst/>
              </a:prstGeom>
              <a:blipFill>
                <a:blip r:embed="rId5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EC711547-50A9-473E-CEFC-13A91B1FDB95}"/>
              </a:ext>
            </a:extLst>
          </p:cNvPr>
          <p:cNvSpPr/>
          <p:nvPr/>
        </p:nvSpPr>
        <p:spPr>
          <a:xfrm rot="12930060">
            <a:off x="8534347" y="2144612"/>
            <a:ext cx="2517289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322D17DF-D799-A21B-1CB1-DD86A1CBB29D}"/>
              </a:ext>
            </a:extLst>
          </p:cNvPr>
          <p:cNvSpPr/>
          <p:nvPr/>
        </p:nvSpPr>
        <p:spPr>
          <a:xfrm>
            <a:off x="3699656" y="1418745"/>
            <a:ext cx="5055387" cy="537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104CA5A8-D8FB-E3C1-8435-59449E67CF3F}"/>
                  </a:ext>
                </a:extLst>
              </p:cNvPr>
              <p:cNvSpPr/>
              <p:nvPr/>
            </p:nvSpPr>
            <p:spPr>
              <a:xfrm>
                <a:off x="1717080" y="1622327"/>
                <a:ext cx="13314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=6.41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104CA5A8-D8FB-E3C1-8435-59449E67CF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7080" y="1622327"/>
                <a:ext cx="1331455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FD829378-8E22-F137-9698-7690526CCB33}"/>
                  </a:ext>
                </a:extLst>
              </p:cNvPr>
              <p:cNvSpPr/>
              <p:nvPr/>
            </p:nvSpPr>
            <p:spPr>
              <a:xfrm>
                <a:off x="2040193" y="2986316"/>
                <a:ext cx="145969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𝐵𝑃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6,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331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FD829378-8E22-F137-9698-7690526CCB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0193" y="2986316"/>
                <a:ext cx="1459695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AA546155-FA66-9D8B-B24D-CDB8DAA3169A}"/>
                  </a:ext>
                </a:extLst>
              </p:cNvPr>
              <p:cNvSpPr/>
              <p:nvPr/>
            </p:nvSpPr>
            <p:spPr>
              <a:xfrm>
                <a:off x="5143518" y="965757"/>
                <a:ext cx="141564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𝑆𝑆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=83,97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AA546155-FA66-9D8B-B24D-CDB8DAA316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3518" y="965757"/>
                <a:ext cx="1415644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2A4A4CEA-5BB3-318C-9357-BC8BB9D5C224}"/>
              </a:ext>
            </a:extLst>
          </p:cNvPr>
          <p:cNvSpPr/>
          <p:nvPr/>
        </p:nvSpPr>
        <p:spPr>
          <a:xfrm>
            <a:off x="1115122" y="2885360"/>
            <a:ext cx="528782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45A15270-E2A9-7A83-8230-D5CF8630509C}"/>
              </a:ext>
            </a:extLst>
          </p:cNvPr>
          <p:cNvSpPr/>
          <p:nvPr/>
        </p:nvSpPr>
        <p:spPr>
          <a:xfrm>
            <a:off x="10830936" y="2887222"/>
            <a:ext cx="528782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6" name="Прямая соединительная линия 25">
            <a:extLst>
              <a:ext uri="{FF2B5EF4-FFF2-40B4-BE49-F238E27FC236}">
                <a16:creationId xmlns:a16="http://schemas.microsoft.com/office/drawing/2014/main" id="{F1899EEF-238C-D8F0-561E-48306F352C92}"/>
              </a:ext>
            </a:extLst>
          </p:cNvPr>
          <p:cNvCxnSpPr>
            <a:cxnSpLocks/>
          </p:cNvCxnSpPr>
          <p:nvPr/>
        </p:nvCxnSpPr>
        <p:spPr>
          <a:xfrm flipV="1">
            <a:off x="3675937" y="1008965"/>
            <a:ext cx="0" cy="192211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Прямая соединительная линия 29">
            <a:extLst>
              <a:ext uri="{FF2B5EF4-FFF2-40B4-BE49-F238E27FC236}">
                <a16:creationId xmlns:a16="http://schemas.microsoft.com/office/drawing/2014/main" id="{2A5E2EA3-32A0-46C6-A87B-E316E539BE13}"/>
              </a:ext>
            </a:extLst>
          </p:cNvPr>
          <p:cNvCxnSpPr>
            <a:cxnSpLocks/>
          </p:cNvCxnSpPr>
          <p:nvPr/>
        </p:nvCxnSpPr>
        <p:spPr>
          <a:xfrm flipV="1">
            <a:off x="1637819" y="1018939"/>
            <a:ext cx="0" cy="192211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44B08978-CAEB-9670-2170-7761CD07172C}"/>
              </a:ext>
            </a:extLst>
          </p:cNvPr>
          <p:cNvCxnSpPr>
            <a:cxnSpLocks/>
          </p:cNvCxnSpPr>
          <p:nvPr/>
        </p:nvCxnSpPr>
        <p:spPr>
          <a:xfrm flipV="1">
            <a:off x="10798825" y="998991"/>
            <a:ext cx="0" cy="192211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Прямая соединительная линия 31">
            <a:extLst>
              <a:ext uri="{FF2B5EF4-FFF2-40B4-BE49-F238E27FC236}">
                <a16:creationId xmlns:a16="http://schemas.microsoft.com/office/drawing/2014/main" id="{1A95DE10-06D0-4CEA-3B5F-A5C5DB0638A4}"/>
              </a:ext>
            </a:extLst>
          </p:cNvPr>
          <p:cNvCxnSpPr>
            <a:cxnSpLocks/>
          </p:cNvCxnSpPr>
          <p:nvPr/>
        </p:nvCxnSpPr>
        <p:spPr>
          <a:xfrm flipV="1">
            <a:off x="8755043" y="1008965"/>
            <a:ext cx="0" cy="192211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Прямая соединительная линия 33">
            <a:extLst>
              <a:ext uri="{FF2B5EF4-FFF2-40B4-BE49-F238E27FC236}">
                <a16:creationId xmlns:a16="http://schemas.microsoft.com/office/drawing/2014/main" id="{BC1A50A6-2FEA-BAC0-AA5E-AA05162960A9}"/>
              </a:ext>
            </a:extLst>
          </p:cNvPr>
          <p:cNvCxnSpPr>
            <a:cxnSpLocks/>
          </p:cNvCxnSpPr>
          <p:nvPr/>
        </p:nvCxnSpPr>
        <p:spPr>
          <a:xfrm flipV="1">
            <a:off x="11360445" y="994885"/>
            <a:ext cx="0" cy="192211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Прямая соединительная линия 34">
            <a:extLst>
              <a:ext uri="{FF2B5EF4-FFF2-40B4-BE49-F238E27FC236}">
                <a16:creationId xmlns:a16="http://schemas.microsoft.com/office/drawing/2014/main" id="{EC8F2294-3F0F-8E2C-6A91-FD3C9D89B9E0}"/>
              </a:ext>
            </a:extLst>
          </p:cNvPr>
          <p:cNvCxnSpPr>
            <a:cxnSpLocks/>
          </p:cNvCxnSpPr>
          <p:nvPr/>
        </p:nvCxnSpPr>
        <p:spPr>
          <a:xfrm flipV="1">
            <a:off x="1115122" y="1008965"/>
            <a:ext cx="0" cy="192211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Прямая со стрелкой 36">
            <a:extLst>
              <a:ext uri="{FF2B5EF4-FFF2-40B4-BE49-F238E27FC236}">
                <a16:creationId xmlns:a16="http://schemas.microsoft.com/office/drawing/2014/main" id="{F6827243-DAAB-AFD4-4A9D-8DB66B2FE777}"/>
              </a:ext>
            </a:extLst>
          </p:cNvPr>
          <p:cNvCxnSpPr>
            <a:cxnSpLocks/>
          </p:cNvCxnSpPr>
          <p:nvPr/>
        </p:nvCxnSpPr>
        <p:spPr>
          <a:xfrm flipH="1" flipV="1">
            <a:off x="384448" y="2895872"/>
            <a:ext cx="720000" cy="40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Прямая со стрелкой 37">
            <a:extLst>
              <a:ext uri="{FF2B5EF4-FFF2-40B4-BE49-F238E27FC236}">
                <a16:creationId xmlns:a16="http://schemas.microsoft.com/office/drawing/2014/main" id="{F8D22739-AF09-EE8C-C510-20B02CD407AB}"/>
              </a:ext>
            </a:extLst>
          </p:cNvPr>
          <p:cNvCxnSpPr>
            <a:cxnSpLocks/>
          </p:cNvCxnSpPr>
          <p:nvPr/>
        </p:nvCxnSpPr>
        <p:spPr>
          <a:xfrm>
            <a:off x="11359718" y="2916999"/>
            <a:ext cx="720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A6E4DD6A-418E-C06B-1696-3A1541A5254B}"/>
              </a:ext>
            </a:extLst>
          </p:cNvPr>
          <p:cNvSpPr txBox="1"/>
          <p:nvPr/>
        </p:nvSpPr>
        <p:spPr>
          <a:xfrm>
            <a:off x="499918" y="2480106"/>
            <a:ext cx="492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Arc</a:t>
            </a:r>
            <a:endParaRPr lang="ru-RU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FD80DF0-579E-7D4D-8B80-7E011A4D5951}"/>
              </a:ext>
            </a:extLst>
          </p:cNvPr>
          <p:cNvSpPr txBox="1"/>
          <p:nvPr/>
        </p:nvSpPr>
        <p:spPr>
          <a:xfrm>
            <a:off x="11473592" y="2485770"/>
            <a:ext cx="492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Arc</a:t>
            </a:r>
            <a:endParaRPr lang="ru-RU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F427326-88A0-FF6F-3522-D44D3155928A}"/>
              </a:ext>
            </a:extLst>
          </p:cNvPr>
          <p:cNvSpPr txBox="1"/>
          <p:nvPr/>
        </p:nvSpPr>
        <p:spPr>
          <a:xfrm>
            <a:off x="10841295" y="1018939"/>
            <a:ext cx="498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M1</a:t>
            </a:r>
            <a:endParaRPr lang="ru-RU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0A6ED49-EC3D-110C-FDCF-1D7E25C9F595}"/>
              </a:ext>
            </a:extLst>
          </p:cNvPr>
          <p:cNvSpPr txBox="1"/>
          <p:nvPr/>
        </p:nvSpPr>
        <p:spPr>
          <a:xfrm>
            <a:off x="8215786" y="1024124"/>
            <a:ext cx="498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M2</a:t>
            </a:r>
            <a:endParaRPr lang="ru-RU" dirty="0"/>
          </a:p>
        </p:txBody>
      </p:sp>
      <p:cxnSp>
        <p:nvCxnSpPr>
          <p:cNvPr id="45" name="Прямая соединительная линия 44">
            <a:extLst>
              <a:ext uri="{FF2B5EF4-FFF2-40B4-BE49-F238E27FC236}">
                <a16:creationId xmlns:a16="http://schemas.microsoft.com/office/drawing/2014/main" id="{CDA2B4DD-F373-C070-5C1F-7AA174CAB0CB}"/>
              </a:ext>
            </a:extLst>
          </p:cNvPr>
          <p:cNvCxnSpPr>
            <a:cxnSpLocks/>
          </p:cNvCxnSpPr>
          <p:nvPr/>
        </p:nvCxnSpPr>
        <p:spPr>
          <a:xfrm flipV="1">
            <a:off x="8189760" y="1008965"/>
            <a:ext cx="0" cy="192211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E8FADBB5-FFF5-A16F-F15A-73F75A3ECA78}"/>
              </a:ext>
            </a:extLst>
          </p:cNvPr>
          <p:cNvSpPr txBox="1"/>
          <p:nvPr/>
        </p:nvSpPr>
        <p:spPr>
          <a:xfrm>
            <a:off x="9418059" y="1018939"/>
            <a:ext cx="815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ByPass</a:t>
            </a:r>
            <a:endParaRPr lang="ru-RU" dirty="0"/>
          </a:p>
        </p:txBody>
      </p:sp>
      <p:cxnSp>
        <p:nvCxnSpPr>
          <p:cNvPr id="47" name="Прямая соединительная линия 46">
            <a:extLst>
              <a:ext uri="{FF2B5EF4-FFF2-40B4-BE49-F238E27FC236}">
                <a16:creationId xmlns:a16="http://schemas.microsoft.com/office/drawing/2014/main" id="{B7D2AF44-C579-4385-51E5-64E70184D090}"/>
              </a:ext>
            </a:extLst>
          </p:cNvPr>
          <p:cNvCxnSpPr>
            <a:cxnSpLocks/>
          </p:cNvCxnSpPr>
          <p:nvPr/>
        </p:nvCxnSpPr>
        <p:spPr>
          <a:xfrm flipV="1">
            <a:off x="4194329" y="1008965"/>
            <a:ext cx="0" cy="192211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D23E2869-5E55-B83A-2989-79EEFAC00767}"/>
              </a:ext>
            </a:extLst>
          </p:cNvPr>
          <p:cNvSpPr txBox="1"/>
          <p:nvPr/>
        </p:nvSpPr>
        <p:spPr>
          <a:xfrm>
            <a:off x="3695474" y="1020805"/>
            <a:ext cx="498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M2</a:t>
            </a:r>
            <a:endParaRPr lang="ru-RU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53EEFF0-AF7B-AFA7-69F1-D019A4A3B14D}"/>
              </a:ext>
            </a:extLst>
          </p:cNvPr>
          <p:cNvSpPr txBox="1"/>
          <p:nvPr/>
        </p:nvSpPr>
        <p:spPr>
          <a:xfrm>
            <a:off x="2252146" y="1016472"/>
            <a:ext cx="815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ByPass</a:t>
            </a:r>
            <a:endParaRPr lang="ru-RU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B23741D-C734-F627-1C23-658F944E427C}"/>
              </a:ext>
            </a:extLst>
          </p:cNvPr>
          <p:cNvSpPr txBox="1"/>
          <p:nvPr/>
        </p:nvSpPr>
        <p:spPr>
          <a:xfrm>
            <a:off x="1132878" y="1016472"/>
            <a:ext cx="498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M1</a:t>
            </a:r>
            <a:endParaRPr lang="ru-RU" dirty="0"/>
          </a:p>
        </p:txBody>
      </p:sp>
      <p:pic>
        <p:nvPicPr>
          <p:cNvPr id="52" name="Рисунок 51">
            <a:extLst>
              <a:ext uri="{FF2B5EF4-FFF2-40B4-BE49-F238E27FC236}">
                <a16:creationId xmlns:a16="http://schemas.microsoft.com/office/drawing/2014/main" id="{8B768490-C9A7-3145-5DFA-EBE47115C58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57642" y="3577604"/>
            <a:ext cx="5332973" cy="273800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CB573AD4-1428-D0A5-0DAD-9FFDFDEEEA6F}"/>
                  </a:ext>
                </a:extLst>
              </p:cNvPr>
              <p:cNvSpPr txBox="1"/>
              <p:nvPr/>
            </p:nvSpPr>
            <p:spPr>
              <a:xfrm>
                <a:off x="617023" y="2995621"/>
                <a:ext cx="147822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=3.198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CB573AD4-1428-D0A5-0DAD-9FFDFDEEEA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023" y="2995621"/>
                <a:ext cx="1478225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日付プレースホルダー 14">
            <a:extLst>
              <a:ext uri="{FF2B5EF4-FFF2-40B4-BE49-F238E27FC236}">
                <a16:creationId xmlns:a16="http://schemas.microsoft.com/office/drawing/2014/main" id="{7B1679BD-BAE5-6DD0-6E9F-CD981F5EF71E}"/>
              </a:ext>
            </a:extLst>
          </p:cNvPr>
          <p:cNvSpPr txBox="1"/>
          <p:nvPr/>
        </p:nvSpPr>
        <p:spPr>
          <a:xfrm>
            <a:off x="109291" y="6503891"/>
            <a:ext cx="860527" cy="2836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ctr">
            <a:spAutoFit/>
          </a:bodyPr>
          <a:lstStyle>
            <a:lvl1pPr>
              <a:defRPr sz="1200">
                <a:solidFill>
                  <a:srgbClr val="E5B4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rPr lang="en-US" dirty="0">
                <a:solidFill>
                  <a:srgbClr val="FFA100"/>
                </a:solidFill>
                <a:latin typeface="+mn-lt"/>
              </a:rPr>
              <a:t>16</a:t>
            </a:r>
            <a:r>
              <a:rPr dirty="0">
                <a:solidFill>
                  <a:srgbClr val="FFA100"/>
                </a:solidFill>
                <a:latin typeface="+mn-lt"/>
              </a:rPr>
              <a:t>/</a:t>
            </a:r>
            <a:r>
              <a:rPr lang="ru-RU" dirty="0">
                <a:solidFill>
                  <a:srgbClr val="FFA100"/>
                </a:solidFill>
                <a:latin typeface="+mn-lt"/>
              </a:rPr>
              <a:t>11</a:t>
            </a:r>
            <a:r>
              <a:rPr dirty="0">
                <a:solidFill>
                  <a:srgbClr val="FFA100"/>
                </a:solidFill>
                <a:latin typeface="+mn-lt"/>
              </a:rPr>
              <a:t>/</a:t>
            </a:r>
            <a:r>
              <a:rPr lang="ru-RU" dirty="0">
                <a:solidFill>
                  <a:srgbClr val="FFA100"/>
                </a:solidFill>
                <a:latin typeface="+mn-lt"/>
              </a:rPr>
              <a:t>2022</a:t>
            </a:r>
          </a:p>
        </p:txBody>
      </p:sp>
    </p:spTree>
    <p:extLst>
      <p:ext uri="{BB962C8B-B14F-4D97-AF65-F5344CB8AC3E}">
        <p14:creationId xmlns:p14="http://schemas.microsoft.com/office/powerpoint/2010/main" val="36060418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E94DA00A-79D8-6CE6-7CC0-4E8B1D479ED8}"/>
              </a:ext>
            </a:extLst>
          </p:cNvPr>
          <p:cNvSpPr/>
          <p:nvPr/>
        </p:nvSpPr>
        <p:spPr>
          <a:xfrm>
            <a:off x="0" y="150404"/>
            <a:ext cx="1219199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rgbClr val="130C77"/>
                </a:solidFill>
                <a:ea typeface="Adobe Gothic Std B" panose="020B0800000000000000" pitchFamily="34" charset="-128"/>
                <a:cs typeface="Adobe Hebrew" panose="02040503050201020203" pitchFamily="18" charset="-79"/>
              </a:rPr>
              <a:t>Twiss-</a:t>
            </a:r>
            <a:r>
              <a:rPr lang="ru-RU" sz="3200" b="1" dirty="0">
                <a:solidFill>
                  <a:srgbClr val="130C77"/>
                </a:solidFill>
                <a:ea typeface="Adobe Gothic Std B" panose="020B0800000000000000" pitchFamily="34" charset="-128"/>
                <a:cs typeface="Adobe Hebrew" panose="02040503050201020203" pitchFamily="18" charset="-79"/>
              </a:rPr>
              <a:t>параметры для структуры </a:t>
            </a:r>
            <a:r>
              <a:rPr lang="ru-RU" sz="3200" b="1" u="sng" dirty="0">
                <a:solidFill>
                  <a:srgbClr val="130C77"/>
                </a:solidFill>
                <a:ea typeface="Adobe Gothic Std B" panose="020B0800000000000000" pitchFamily="34" charset="-128"/>
                <a:cs typeface="Adobe Hebrew" panose="02040503050201020203" pitchFamily="18" charset="-79"/>
              </a:rPr>
              <a:t>с</a:t>
            </a:r>
            <a:r>
              <a:rPr lang="ru-RU" sz="3200" b="1" dirty="0">
                <a:solidFill>
                  <a:srgbClr val="130C77"/>
                </a:solidFill>
                <a:ea typeface="Adobe Gothic Std B" panose="020B0800000000000000" pitchFamily="34" charset="-128"/>
                <a:cs typeface="Adobe Hebrew" panose="02040503050201020203" pitchFamily="18" charset="-79"/>
              </a:rPr>
              <a:t> </a:t>
            </a:r>
            <a:r>
              <a:rPr lang="en-US" sz="3200" b="1" dirty="0">
                <a:solidFill>
                  <a:srgbClr val="130C77"/>
                </a:solidFill>
                <a:ea typeface="Adobe Gothic Std B" panose="020B0800000000000000" pitchFamily="34" charset="-128"/>
                <a:cs typeface="Adobe Hebrew" panose="02040503050201020203" pitchFamily="18" charset="-79"/>
              </a:rPr>
              <a:t>ByPass </a:t>
            </a:r>
            <a:r>
              <a:rPr lang="ru-RU" sz="3200" b="1" dirty="0">
                <a:solidFill>
                  <a:srgbClr val="130C77"/>
                </a:solidFill>
                <a:ea typeface="Adobe Gothic Std B" panose="020B0800000000000000" pitchFamily="34" charset="-128"/>
                <a:cs typeface="Adobe Hebrew" panose="02040503050201020203" pitchFamily="18" charset="-79"/>
              </a:rPr>
              <a:t>(</a:t>
            </a:r>
            <a:r>
              <a:rPr lang="en-US" sz="3200" b="1" u="sng" dirty="0">
                <a:solidFill>
                  <a:srgbClr val="130C77"/>
                </a:solidFill>
                <a:ea typeface="Adobe Gothic Std B" panose="020B0800000000000000" pitchFamily="34" charset="-128"/>
                <a:cs typeface="Adobe Hebrew" panose="02040503050201020203" pitchFamily="18" charset="-79"/>
              </a:rPr>
              <a:t>3</a:t>
            </a:r>
            <a:r>
              <a:rPr lang="en-US" sz="3200" b="1" dirty="0">
                <a:solidFill>
                  <a:srgbClr val="130C77"/>
                </a:solidFill>
                <a:ea typeface="Adobe Gothic Std B" panose="020B0800000000000000" pitchFamily="34" charset="-128"/>
                <a:cs typeface="Adobe Hebrew" panose="02040503050201020203" pitchFamily="18" charset="-79"/>
              </a:rPr>
              <a:t> </a:t>
            </a:r>
            <a:r>
              <a:rPr lang="ru-RU" sz="3200" b="1" dirty="0">
                <a:solidFill>
                  <a:srgbClr val="130C77"/>
                </a:solidFill>
                <a:ea typeface="Adobe Gothic Std B" panose="020B0800000000000000" pitchFamily="34" charset="-128"/>
                <a:cs typeface="Adobe Hebrew" panose="02040503050201020203" pitchFamily="18" charset="-79"/>
              </a:rPr>
              <a:t>квадруполя)</a:t>
            </a:r>
            <a:endParaRPr lang="ru-RU" sz="3200" b="1" u="sng" dirty="0">
              <a:solidFill>
                <a:srgbClr val="130C77"/>
              </a:solidFill>
              <a:ea typeface="Adobe Gothic Std B" panose="020B0800000000000000" pitchFamily="34" charset="-128"/>
              <a:cs typeface="Adobe Hebrew" panose="02040503050201020203" pitchFamily="18" charset="-79"/>
            </a:endParaRPr>
          </a:p>
        </p:txBody>
      </p:sp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id="{0271BF47-15AF-3ECA-E4BC-D3A9E9FB561D}"/>
              </a:ext>
            </a:extLst>
          </p:cNvPr>
          <p:cNvCxnSpPr>
            <a:cxnSpLocks/>
          </p:cNvCxnSpPr>
          <p:nvPr/>
        </p:nvCxnSpPr>
        <p:spPr>
          <a:xfrm>
            <a:off x="-16312" y="832945"/>
            <a:ext cx="12208311" cy="0"/>
          </a:xfrm>
          <a:prstGeom prst="line">
            <a:avLst/>
          </a:prstGeom>
          <a:ln w="28575">
            <a:solidFill>
              <a:srgbClr val="EF4D0E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正方形/長方形 43">
            <a:extLst>
              <a:ext uri="{FF2B5EF4-FFF2-40B4-BE49-F238E27FC236}">
                <a16:creationId xmlns:a16="http://schemas.microsoft.com/office/drawing/2014/main" id="{EA14112C-BA09-BF19-06E4-7B7CE062DDE9}"/>
              </a:ext>
            </a:extLst>
          </p:cNvPr>
          <p:cNvSpPr/>
          <p:nvPr/>
        </p:nvSpPr>
        <p:spPr>
          <a:xfrm>
            <a:off x="-12000" y="6449818"/>
            <a:ext cx="12204000" cy="431329"/>
          </a:xfrm>
          <a:prstGeom prst="rect">
            <a:avLst/>
          </a:prstGeom>
          <a:solidFill>
            <a:srgbClr val="160D9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n w="0"/>
              <a:solidFill>
                <a:srgbClr val="A6FA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9" name="88ae095048.jpg" descr="88ae095048.jpg">
            <a:extLst>
              <a:ext uri="{FF2B5EF4-FFF2-40B4-BE49-F238E27FC236}">
                <a16:creationId xmlns:a16="http://schemas.microsoft.com/office/drawing/2014/main" id="{7FFC3971-91EB-A31D-AAB4-548736EE614B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1753384" y="6431239"/>
            <a:ext cx="438615" cy="449893"/>
          </a:xfrm>
          <a:prstGeom prst="rect">
            <a:avLst/>
          </a:prstGeom>
          <a:ln w="12700">
            <a:miter lim="400000"/>
          </a:ln>
        </p:spPr>
      </p:pic>
      <p:sp>
        <p:nvSpPr>
          <p:cNvPr id="20" name="スライド番号プレースホルダー 16">
            <a:extLst>
              <a:ext uri="{FF2B5EF4-FFF2-40B4-BE49-F238E27FC236}">
                <a16:creationId xmlns:a16="http://schemas.microsoft.com/office/drawing/2014/main" id="{6337B6F7-1C03-D758-6ED4-0891BFC1A6C5}"/>
              </a:ext>
            </a:extLst>
          </p:cNvPr>
          <p:cNvSpPr txBox="1">
            <a:spLocks/>
          </p:cNvSpPr>
          <p:nvPr/>
        </p:nvSpPr>
        <p:spPr>
          <a:xfrm>
            <a:off x="11498838" y="6510541"/>
            <a:ext cx="170878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rgbClr val="E5B542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游ゴシック"/>
              </a:defRPr>
            </a:lvl9pPr>
          </a:lstStyle>
          <a:p>
            <a:fld id="{86CB4B4D-7CA3-9044-876B-883B54F8677D}" type="slidenum">
              <a:rPr lang="ru-RU" smtClean="0">
                <a:solidFill>
                  <a:srgbClr val="FFA100"/>
                </a:solidFill>
                <a:latin typeface="+mn-lt"/>
              </a:rPr>
              <a:pPr/>
              <a:t>9</a:t>
            </a:fld>
            <a:endParaRPr lang="ru-RU" dirty="0">
              <a:solidFill>
                <a:srgbClr val="FFA100"/>
              </a:solidFill>
              <a:latin typeface="+mn-lt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AE91FB8-5FF6-243E-11DA-A502A5FB31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887855"/>
            <a:ext cx="10384221" cy="5552673"/>
          </a:xfrm>
          <a:prstGeom prst="rect">
            <a:avLst/>
          </a:prstGeom>
        </p:spPr>
      </p:pic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257C019B-A1EF-33A2-EAF7-F59826E8F1D7}"/>
              </a:ext>
            </a:extLst>
          </p:cNvPr>
          <p:cNvCxnSpPr>
            <a:cxnSpLocks/>
          </p:cNvCxnSpPr>
          <p:nvPr/>
        </p:nvCxnSpPr>
        <p:spPr>
          <a:xfrm>
            <a:off x="3124631" y="855268"/>
            <a:ext cx="0" cy="561687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72F5876E-80B4-2BFF-594A-9B13928344A5}"/>
              </a:ext>
            </a:extLst>
          </p:cNvPr>
          <p:cNvCxnSpPr>
            <a:cxnSpLocks/>
          </p:cNvCxnSpPr>
          <p:nvPr/>
        </p:nvCxnSpPr>
        <p:spPr>
          <a:xfrm>
            <a:off x="3225668" y="855268"/>
            <a:ext cx="0" cy="561687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8719D2A8-59C4-E852-B416-02D91A97E97F}"/>
              </a:ext>
            </a:extLst>
          </p:cNvPr>
          <p:cNvCxnSpPr>
            <a:cxnSpLocks/>
          </p:cNvCxnSpPr>
          <p:nvPr/>
        </p:nvCxnSpPr>
        <p:spPr>
          <a:xfrm>
            <a:off x="4975656" y="855268"/>
            <a:ext cx="0" cy="561687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80A9A78B-A3BE-1463-E851-40A7222DC511}"/>
              </a:ext>
            </a:extLst>
          </p:cNvPr>
          <p:cNvCxnSpPr>
            <a:cxnSpLocks/>
          </p:cNvCxnSpPr>
          <p:nvPr/>
        </p:nvCxnSpPr>
        <p:spPr>
          <a:xfrm>
            <a:off x="5076693" y="855268"/>
            <a:ext cx="0" cy="561687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4A652AE4-210F-BF58-52CD-01BFBC1831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2653" y="3041139"/>
            <a:ext cx="3620035" cy="775722"/>
          </a:xfrm>
          <a:prstGeom prst="rect">
            <a:avLst/>
          </a:prstGeom>
        </p:spPr>
      </p:pic>
      <p:sp>
        <p:nvSpPr>
          <p:cNvPr id="2" name="日付プレースホルダー 14">
            <a:extLst>
              <a:ext uri="{FF2B5EF4-FFF2-40B4-BE49-F238E27FC236}">
                <a16:creationId xmlns:a16="http://schemas.microsoft.com/office/drawing/2014/main" id="{174E90E3-B29B-22C0-0A32-869520088F5C}"/>
              </a:ext>
            </a:extLst>
          </p:cNvPr>
          <p:cNvSpPr txBox="1"/>
          <p:nvPr/>
        </p:nvSpPr>
        <p:spPr>
          <a:xfrm>
            <a:off x="109291" y="6503891"/>
            <a:ext cx="860527" cy="2836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ctr">
            <a:spAutoFit/>
          </a:bodyPr>
          <a:lstStyle>
            <a:lvl1pPr>
              <a:defRPr sz="1200">
                <a:solidFill>
                  <a:srgbClr val="E5B4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rPr lang="en-US" dirty="0">
                <a:solidFill>
                  <a:srgbClr val="FFA100"/>
                </a:solidFill>
                <a:latin typeface="+mn-lt"/>
              </a:rPr>
              <a:t>16</a:t>
            </a:r>
            <a:r>
              <a:rPr dirty="0">
                <a:solidFill>
                  <a:srgbClr val="FFA100"/>
                </a:solidFill>
                <a:latin typeface="+mn-lt"/>
              </a:rPr>
              <a:t>/</a:t>
            </a:r>
            <a:r>
              <a:rPr lang="ru-RU" dirty="0">
                <a:solidFill>
                  <a:srgbClr val="FFA100"/>
                </a:solidFill>
                <a:latin typeface="+mn-lt"/>
              </a:rPr>
              <a:t>11</a:t>
            </a:r>
            <a:r>
              <a:rPr dirty="0">
                <a:solidFill>
                  <a:srgbClr val="FFA100"/>
                </a:solidFill>
                <a:latin typeface="+mn-lt"/>
              </a:rPr>
              <a:t>/</a:t>
            </a:r>
            <a:r>
              <a:rPr lang="ru-RU" dirty="0">
                <a:solidFill>
                  <a:srgbClr val="FFA100"/>
                </a:solidFill>
                <a:latin typeface="+mn-lt"/>
              </a:rPr>
              <a:t>2022</a:t>
            </a:r>
          </a:p>
        </p:txBody>
      </p:sp>
    </p:spTree>
    <p:extLst>
      <p:ext uri="{BB962C8B-B14F-4D97-AF65-F5344CB8AC3E}">
        <p14:creationId xmlns:p14="http://schemas.microsoft.com/office/powerpoint/2010/main" val="3230391990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ln w="12700">
          <a:miter lim="400000"/>
        </a:ln>
        <a:extLst>
          <a:ext uri="{C572A759-6A51-4108-AA02-DFA0A04FC94B}">
            <ma14:wrappingTextBoxFlag xmlns:ma14="http://schemas.microsoft.com/office/mac/drawingml/2011/main" xmlns:a14="http://schemas.microsoft.com/office/drawing/2010/main" xmlns:m="http://schemas.openxmlformats.org/officeDocument/2006/math" xmlns="" xmlns:p="http://schemas.openxmlformats.org/presentationml/2006/main" xmlns:r="http://schemas.openxmlformats.org/officeDocument/2006/relationships" val="1"/>
          </a:ext>
        </a:extLst>
      </a:spPr>
      <a:bodyPr wrap="square" lIns="45719" rIns="45719" anchor="ctr">
        <a:spAutoFit/>
      </a:bodyPr>
      <a:lstStyle>
        <a:defPPr algn="l">
          <a:defRPr dirty="0" smtClean="0">
            <a:solidFill>
              <a:srgbClr val="FFA100"/>
            </a:solidFill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11726</TotalTime>
  <Words>843</Words>
  <Application>Microsoft Macintosh PowerPoint</Application>
  <PresentationFormat>Широкоэкранный</PresentationFormat>
  <Paragraphs>268</Paragraphs>
  <Slides>34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34</vt:i4>
      </vt:variant>
    </vt:vector>
  </HeadingPairs>
  <TitlesOfParts>
    <vt:vector size="40" baseType="lpstr">
      <vt:lpstr>Arial</vt:lpstr>
      <vt:lpstr>Calibri</vt:lpstr>
      <vt:lpstr>Calibri Light</vt:lpstr>
      <vt:lpstr>Cambria Math</vt:lpstr>
      <vt:lpstr>Times New Roman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Microsoft Office User</dc:creator>
  <cp:lastModifiedBy>Microsoft Office User</cp:lastModifiedBy>
  <cp:revision>59</cp:revision>
  <dcterms:created xsi:type="dcterms:W3CDTF">2022-11-14T08:38:38Z</dcterms:created>
  <dcterms:modified xsi:type="dcterms:W3CDTF">2023-03-25T08:55:50Z</dcterms:modified>
</cp:coreProperties>
</file>